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6" r:id="rId1"/>
  </p:sldMasterIdLst>
  <p:notesMasterIdLst>
    <p:notesMasterId r:id="rId20"/>
  </p:notesMasterIdLst>
  <p:handoutMasterIdLst>
    <p:handoutMasterId r:id="rId21"/>
  </p:handoutMasterIdLst>
  <p:sldIdLst>
    <p:sldId id="275" r:id="rId2"/>
    <p:sldId id="277" r:id="rId3"/>
    <p:sldId id="258" r:id="rId4"/>
    <p:sldId id="279" r:id="rId5"/>
    <p:sldId id="257" r:id="rId6"/>
    <p:sldId id="274" r:id="rId7"/>
    <p:sldId id="278" r:id="rId8"/>
    <p:sldId id="259" r:id="rId9"/>
    <p:sldId id="260" r:id="rId10"/>
    <p:sldId id="261" r:id="rId11"/>
    <p:sldId id="262" r:id="rId12"/>
    <p:sldId id="263" r:id="rId13"/>
    <p:sldId id="264" r:id="rId14"/>
    <p:sldId id="266" r:id="rId15"/>
    <p:sldId id="269" r:id="rId16"/>
    <p:sldId id="270" r:id="rId17"/>
    <p:sldId id="271" r:id="rId18"/>
    <p:sldId id="276" r:id="rId19"/>
  </p:sldIdLst>
  <p:sldSz cx="12192000" cy="6858000"/>
  <p:notesSz cx="6858000" cy="9144000"/>
  <p:defaultTextStyle>
    <a:defPPr>
      <a:defRPr lang="es-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CE8B3F"/>
    <a:srgbClr val="FFFFFF"/>
    <a:srgbClr val="017872"/>
    <a:srgbClr val="A8A8A6"/>
    <a:srgbClr val="969696"/>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72" autoAdjust="0"/>
    <p:restoredTop sz="94660"/>
  </p:normalViewPr>
  <p:slideViewPr>
    <p:cSldViewPr snapToGrid="0">
      <p:cViewPr varScale="1">
        <p:scale>
          <a:sx n="110" d="100"/>
          <a:sy n="110" d="100"/>
        </p:scale>
        <p:origin x="7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mtClean="0"/>
              <a:t>Informe Semanal / 28 nov - 4 dic</a:t>
            </a: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590621-DEBE-4E5A-A507-5F0AD9BC25BB}" type="datetimeFigureOut">
              <a:rPr lang="en-US" smtClean="0"/>
              <a:t>4/21/2015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2EE1D5-9C87-4B99-AA34-091BA7FD1684}" type="slidenum">
              <a:rPr lang="en-US" smtClean="0"/>
              <a:t>‹#›</a:t>
            </a:fld>
            <a:endParaRPr lang="en-US"/>
          </a:p>
        </p:txBody>
      </p:sp>
    </p:spTree>
    <p:extLst>
      <p:ext uri="{BB962C8B-B14F-4D97-AF65-F5344CB8AC3E}">
        <p14:creationId xmlns:p14="http://schemas.microsoft.com/office/powerpoint/2010/main" val="389302537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mtClean="0"/>
              <a:t>Informe Semanal / 28 nov - 4 dic</a:t>
            </a: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2E12A2-564E-44F3-8008-7ACE0B92849C}" type="datetimeFigureOut">
              <a:rPr lang="en-US" smtClean="0"/>
              <a:t>4/21/2015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34B715-42E3-4208-BF06-A4DA45082990}" type="slidenum">
              <a:rPr lang="en-US" smtClean="0"/>
              <a:t>‹#›</a:t>
            </a:fld>
            <a:endParaRPr lang="en-US"/>
          </a:p>
        </p:txBody>
      </p:sp>
    </p:spTree>
    <p:extLst>
      <p:ext uri="{BB962C8B-B14F-4D97-AF65-F5344CB8AC3E}">
        <p14:creationId xmlns:p14="http://schemas.microsoft.com/office/powerpoint/2010/main" val="4029958614"/>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34B715-42E3-4208-BF06-A4DA45082990}" type="slidenum">
              <a:rPr lang="en-US" smtClean="0"/>
              <a:t>5</a:t>
            </a:fld>
            <a:endParaRPr lang="en-US"/>
          </a:p>
        </p:txBody>
      </p:sp>
      <p:sp>
        <p:nvSpPr>
          <p:cNvPr id="5" name="Header Placeholder 4"/>
          <p:cNvSpPr>
            <a:spLocks noGrp="1"/>
          </p:cNvSpPr>
          <p:nvPr>
            <p:ph type="hdr" sz="quarter" idx="11"/>
          </p:nvPr>
        </p:nvSpPr>
        <p:spPr/>
        <p:txBody>
          <a:bodyPr/>
          <a:lstStyle/>
          <a:p>
            <a:r>
              <a:rPr lang="en-US" smtClean="0"/>
              <a:t>Informe Semanal / 28 nov - 4 dic</a:t>
            </a:r>
            <a:endParaRPr lang="en-US"/>
          </a:p>
        </p:txBody>
      </p:sp>
    </p:spTree>
    <p:extLst>
      <p:ext uri="{BB962C8B-B14F-4D97-AF65-F5344CB8AC3E}">
        <p14:creationId xmlns:p14="http://schemas.microsoft.com/office/powerpoint/2010/main" val="1737752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9664A40-1D0F-466F-AB72-C1BB8E5281E0}" type="datetimeFigureOut">
              <a:rPr lang="es-PR" smtClean="0"/>
              <a:t>21/04/2015</a:t>
            </a:fld>
            <a:endParaRPr lang="es-PR"/>
          </a:p>
        </p:txBody>
      </p:sp>
      <p:sp>
        <p:nvSpPr>
          <p:cNvPr id="5" name="Footer Placeholder 4"/>
          <p:cNvSpPr>
            <a:spLocks noGrp="1"/>
          </p:cNvSpPr>
          <p:nvPr>
            <p:ph type="ftr" sz="quarter" idx="11"/>
          </p:nvPr>
        </p:nvSpPr>
        <p:spPr/>
        <p:txBody>
          <a:bodyPr/>
          <a:lstStyle/>
          <a:p>
            <a:endParaRPr lang="es-PR"/>
          </a:p>
        </p:txBody>
      </p:sp>
      <p:sp>
        <p:nvSpPr>
          <p:cNvPr id="6" name="Slide Number Placeholder 5"/>
          <p:cNvSpPr>
            <a:spLocks noGrp="1"/>
          </p:cNvSpPr>
          <p:nvPr>
            <p:ph type="sldNum" sz="quarter" idx="12"/>
          </p:nvPr>
        </p:nvSpPr>
        <p:spPr/>
        <p:txBody>
          <a:bodyPr/>
          <a:lstStyle/>
          <a:p>
            <a:fld id="{7C942BAE-91FB-4753-A6D9-330F953B2498}" type="slidenum">
              <a:rPr lang="es-PR" smtClean="0"/>
              <a:t>‹#›</a:t>
            </a:fld>
            <a:endParaRPr lang="es-PR"/>
          </a:p>
        </p:txBody>
      </p:sp>
    </p:spTree>
    <p:extLst>
      <p:ext uri="{BB962C8B-B14F-4D97-AF65-F5344CB8AC3E}">
        <p14:creationId xmlns:p14="http://schemas.microsoft.com/office/powerpoint/2010/main" val="4121931734"/>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664A40-1D0F-466F-AB72-C1BB8E5281E0}" type="datetimeFigureOut">
              <a:rPr lang="es-PR" smtClean="0"/>
              <a:t>21/04/2015</a:t>
            </a:fld>
            <a:endParaRPr lang="es-PR"/>
          </a:p>
        </p:txBody>
      </p:sp>
      <p:sp>
        <p:nvSpPr>
          <p:cNvPr id="5" name="Footer Placeholder 4"/>
          <p:cNvSpPr>
            <a:spLocks noGrp="1"/>
          </p:cNvSpPr>
          <p:nvPr>
            <p:ph type="ftr" sz="quarter" idx="11"/>
          </p:nvPr>
        </p:nvSpPr>
        <p:spPr/>
        <p:txBody>
          <a:bodyPr/>
          <a:lstStyle/>
          <a:p>
            <a:endParaRPr lang="es-PR"/>
          </a:p>
        </p:txBody>
      </p:sp>
      <p:sp>
        <p:nvSpPr>
          <p:cNvPr id="6" name="Slide Number Placeholder 5"/>
          <p:cNvSpPr>
            <a:spLocks noGrp="1"/>
          </p:cNvSpPr>
          <p:nvPr>
            <p:ph type="sldNum" sz="quarter" idx="12"/>
          </p:nvPr>
        </p:nvSpPr>
        <p:spPr/>
        <p:txBody>
          <a:bodyPr/>
          <a:lstStyle/>
          <a:p>
            <a:fld id="{7C942BAE-91FB-4753-A6D9-330F953B2498}" type="slidenum">
              <a:rPr lang="es-PR" smtClean="0"/>
              <a:t>‹#›</a:t>
            </a:fld>
            <a:endParaRPr lang="es-PR"/>
          </a:p>
        </p:txBody>
      </p:sp>
    </p:spTree>
    <p:extLst>
      <p:ext uri="{BB962C8B-B14F-4D97-AF65-F5344CB8AC3E}">
        <p14:creationId xmlns:p14="http://schemas.microsoft.com/office/powerpoint/2010/main" val="1815569540"/>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664A40-1D0F-466F-AB72-C1BB8E5281E0}" type="datetimeFigureOut">
              <a:rPr lang="es-PR" smtClean="0"/>
              <a:t>21/04/2015</a:t>
            </a:fld>
            <a:endParaRPr lang="es-PR"/>
          </a:p>
        </p:txBody>
      </p:sp>
      <p:sp>
        <p:nvSpPr>
          <p:cNvPr id="5" name="Footer Placeholder 4"/>
          <p:cNvSpPr>
            <a:spLocks noGrp="1"/>
          </p:cNvSpPr>
          <p:nvPr>
            <p:ph type="ftr" sz="quarter" idx="11"/>
          </p:nvPr>
        </p:nvSpPr>
        <p:spPr/>
        <p:txBody>
          <a:bodyPr/>
          <a:lstStyle/>
          <a:p>
            <a:endParaRPr lang="es-PR"/>
          </a:p>
        </p:txBody>
      </p:sp>
      <p:sp>
        <p:nvSpPr>
          <p:cNvPr id="6" name="Slide Number Placeholder 5"/>
          <p:cNvSpPr>
            <a:spLocks noGrp="1"/>
          </p:cNvSpPr>
          <p:nvPr>
            <p:ph type="sldNum" sz="quarter" idx="12"/>
          </p:nvPr>
        </p:nvSpPr>
        <p:spPr/>
        <p:txBody>
          <a:bodyPr/>
          <a:lstStyle/>
          <a:p>
            <a:fld id="{7C942BAE-91FB-4753-A6D9-330F953B2498}" type="slidenum">
              <a:rPr lang="es-PR" smtClean="0"/>
              <a:t>‹#›</a:t>
            </a:fld>
            <a:endParaRPr lang="es-PR"/>
          </a:p>
        </p:txBody>
      </p:sp>
    </p:spTree>
    <p:extLst>
      <p:ext uri="{BB962C8B-B14F-4D97-AF65-F5344CB8AC3E}">
        <p14:creationId xmlns:p14="http://schemas.microsoft.com/office/powerpoint/2010/main" val="2393558753"/>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664A40-1D0F-466F-AB72-C1BB8E5281E0}" type="datetimeFigureOut">
              <a:rPr lang="es-PR" smtClean="0"/>
              <a:t>21/04/2015</a:t>
            </a:fld>
            <a:endParaRPr lang="es-PR"/>
          </a:p>
        </p:txBody>
      </p:sp>
      <p:sp>
        <p:nvSpPr>
          <p:cNvPr id="5" name="Footer Placeholder 4"/>
          <p:cNvSpPr>
            <a:spLocks noGrp="1"/>
          </p:cNvSpPr>
          <p:nvPr>
            <p:ph type="ftr" sz="quarter" idx="11"/>
          </p:nvPr>
        </p:nvSpPr>
        <p:spPr/>
        <p:txBody>
          <a:bodyPr/>
          <a:lstStyle/>
          <a:p>
            <a:endParaRPr lang="es-PR"/>
          </a:p>
        </p:txBody>
      </p:sp>
      <p:sp>
        <p:nvSpPr>
          <p:cNvPr id="6" name="Slide Number Placeholder 5"/>
          <p:cNvSpPr>
            <a:spLocks noGrp="1"/>
          </p:cNvSpPr>
          <p:nvPr>
            <p:ph type="sldNum" sz="quarter" idx="12"/>
          </p:nvPr>
        </p:nvSpPr>
        <p:spPr/>
        <p:txBody>
          <a:bodyPr/>
          <a:lstStyle/>
          <a:p>
            <a:fld id="{7C942BAE-91FB-4753-A6D9-330F953B2498}" type="slidenum">
              <a:rPr lang="es-PR" smtClean="0"/>
              <a:t>‹#›</a:t>
            </a:fld>
            <a:endParaRPr lang="es-PR"/>
          </a:p>
        </p:txBody>
      </p:sp>
    </p:spTree>
    <p:extLst>
      <p:ext uri="{BB962C8B-B14F-4D97-AF65-F5344CB8AC3E}">
        <p14:creationId xmlns:p14="http://schemas.microsoft.com/office/powerpoint/2010/main" val="706579469"/>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664A40-1D0F-466F-AB72-C1BB8E5281E0}" type="datetimeFigureOut">
              <a:rPr lang="es-PR" smtClean="0"/>
              <a:t>21/04/2015</a:t>
            </a:fld>
            <a:endParaRPr lang="es-PR"/>
          </a:p>
        </p:txBody>
      </p:sp>
      <p:sp>
        <p:nvSpPr>
          <p:cNvPr id="5" name="Footer Placeholder 4"/>
          <p:cNvSpPr>
            <a:spLocks noGrp="1"/>
          </p:cNvSpPr>
          <p:nvPr>
            <p:ph type="ftr" sz="quarter" idx="11"/>
          </p:nvPr>
        </p:nvSpPr>
        <p:spPr/>
        <p:txBody>
          <a:bodyPr/>
          <a:lstStyle/>
          <a:p>
            <a:endParaRPr lang="es-PR"/>
          </a:p>
        </p:txBody>
      </p:sp>
      <p:sp>
        <p:nvSpPr>
          <p:cNvPr id="6" name="Slide Number Placeholder 5"/>
          <p:cNvSpPr>
            <a:spLocks noGrp="1"/>
          </p:cNvSpPr>
          <p:nvPr>
            <p:ph type="sldNum" sz="quarter" idx="12"/>
          </p:nvPr>
        </p:nvSpPr>
        <p:spPr/>
        <p:txBody>
          <a:bodyPr/>
          <a:lstStyle/>
          <a:p>
            <a:fld id="{7C942BAE-91FB-4753-A6D9-330F953B2498}" type="slidenum">
              <a:rPr lang="es-PR" smtClean="0"/>
              <a:t>‹#›</a:t>
            </a:fld>
            <a:endParaRPr lang="es-PR"/>
          </a:p>
        </p:txBody>
      </p:sp>
    </p:spTree>
    <p:extLst>
      <p:ext uri="{BB962C8B-B14F-4D97-AF65-F5344CB8AC3E}">
        <p14:creationId xmlns:p14="http://schemas.microsoft.com/office/powerpoint/2010/main" val="2691499207"/>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9664A40-1D0F-466F-AB72-C1BB8E5281E0}" type="datetimeFigureOut">
              <a:rPr lang="es-PR" smtClean="0"/>
              <a:t>21/04/2015</a:t>
            </a:fld>
            <a:endParaRPr lang="es-PR"/>
          </a:p>
        </p:txBody>
      </p:sp>
      <p:sp>
        <p:nvSpPr>
          <p:cNvPr id="6" name="Footer Placeholder 5"/>
          <p:cNvSpPr>
            <a:spLocks noGrp="1"/>
          </p:cNvSpPr>
          <p:nvPr>
            <p:ph type="ftr" sz="quarter" idx="11"/>
          </p:nvPr>
        </p:nvSpPr>
        <p:spPr/>
        <p:txBody>
          <a:bodyPr/>
          <a:lstStyle/>
          <a:p>
            <a:endParaRPr lang="es-PR"/>
          </a:p>
        </p:txBody>
      </p:sp>
      <p:sp>
        <p:nvSpPr>
          <p:cNvPr id="7" name="Slide Number Placeholder 6"/>
          <p:cNvSpPr>
            <a:spLocks noGrp="1"/>
          </p:cNvSpPr>
          <p:nvPr>
            <p:ph type="sldNum" sz="quarter" idx="12"/>
          </p:nvPr>
        </p:nvSpPr>
        <p:spPr/>
        <p:txBody>
          <a:bodyPr/>
          <a:lstStyle/>
          <a:p>
            <a:fld id="{7C942BAE-91FB-4753-A6D9-330F953B2498}" type="slidenum">
              <a:rPr lang="es-PR" smtClean="0"/>
              <a:t>‹#›</a:t>
            </a:fld>
            <a:endParaRPr lang="es-PR"/>
          </a:p>
        </p:txBody>
      </p:sp>
    </p:spTree>
    <p:extLst>
      <p:ext uri="{BB962C8B-B14F-4D97-AF65-F5344CB8AC3E}">
        <p14:creationId xmlns:p14="http://schemas.microsoft.com/office/powerpoint/2010/main" val="1914129037"/>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9664A40-1D0F-466F-AB72-C1BB8E5281E0}" type="datetimeFigureOut">
              <a:rPr lang="es-PR" smtClean="0"/>
              <a:t>21/04/2015</a:t>
            </a:fld>
            <a:endParaRPr lang="es-PR"/>
          </a:p>
        </p:txBody>
      </p:sp>
      <p:sp>
        <p:nvSpPr>
          <p:cNvPr id="8" name="Footer Placeholder 7"/>
          <p:cNvSpPr>
            <a:spLocks noGrp="1"/>
          </p:cNvSpPr>
          <p:nvPr>
            <p:ph type="ftr" sz="quarter" idx="11"/>
          </p:nvPr>
        </p:nvSpPr>
        <p:spPr/>
        <p:txBody>
          <a:bodyPr/>
          <a:lstStyle/>
          <a:p>
            <a:endParaRPr lang="es-PR"/>
          </a:p>
        </p:txBody>
      </p:sp>
      <p:sp>
        <p:nvSpPr>
          <p:cNvPr id="9" name="Slide Number Placeholder 8"/>
          <p:cNvSpPr>
            <a:spLocks noGrp="1"/>
          </p:cNvSpPr>
          <p:nvPr>
            <p:ph type="sldNum" sz="quarter" idx="12"/>
          </p:nvPr>
        </p:nvSpPr>
        <p:spPr/>
        <p:txBody>
          <a:bodyPr/>
          <a:lstStyle/>
          <a:p>
            <a:fld id="{7C942BAE-91FB-4753-A6D9-330F953B2498}" type="slidenum">
              <a:rPr lang="es-PR" smtClean="0"/>
              <a:t>‹#›</a:t>
            </a:fld>
            <a:endParaRPr lang="es-PR"/>
          </a:p>
        </p:txBody>
      </p:sp>
    </p:spTree>
    <p:extLst>
      <p:ext uri="{BB962C8B-B14F-4D97-AF65-F5344CB8AC3E}">
        <p14:creationId xmlns:p14="http://schemas.microsoft.com/office/powerpoint/2010/main" val="3110785534"/>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9664A40-1D0F-466F-AB72-C1BB8E5281E0}" type="datetimeFigureOut">
              <a:rPr lang="es-PR" smtClean="0"/>
              <a:t>21/04/2015</a:t>
            </a:fld>
            <a:endParaRPr lang="es-PR"/>
          </a:p>
        </p:txBody>
      </p:sp>
      <p:sp>
        <p:nvSpPr>
          <p:cNvPr id="4" name="Footer Placeholder 3"/>
          <p:cNvSpPr>
            <a:spLocks noGrp="1"/>
          </p:cNvSpPr>
          <p:nvPr>
            <p:ph type="ftr" sz="quarter" idx="11"/>
          </p:nvPr>
        </p:nvSpPr>
        <p:spPr/>
        <p:txBody>
          <a:bodyPr/>
          <a:lstStyle/>
          <a:p>
            <a:endParaRPr lang="es-PR"/>
          </a:p>
        </p:txBody>
      </p:sp>
      <p:sp>
        <p:nvSpPr>
          <p:cNvPr id="5" name="Slide Number Placeholder 4"/>
          <p:cNvSpPr>
            <a:spLocks noGrp="1"/>
          </p:cNvSpPr>
          <p:nvPr>
            <p:ph type="sldNum" sz="quarter" idx="12"/>
          </p:nvPr>
        </p:nvSpPr>
        <p:spPr/>
        <p:txBody>
          <a:bodyPr/>
          <a:lstStyle/>
          <a:p>
            <a:fld id="{7C942BAE-91FB-4753-A6D9-330F953B2498}" type="slidenum">
              <a:rPr lang="es-PR" smtClean="0"/>
              <a:t>‹#›</a:t>
            </a:fld>
            <a:endParaRPr lang="es-PR"/>
          </a:p>
        </p:txBody>
      </p:sp>
    </p:spTree>
    <p:extLst>
      <p:ext uri="{BB962C8B-B14F-4D97-AF65-F5344CB8AC3E}">
        <p14:creationId xmlns:p14="http://schemas.microsoft.com/office/powerpoint/2010/main" val="2185906798"/>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664A40-1D0F-466F-AB72-C1BB8E5281E0}" type="datetimeFigureOut">
              <a:rPr lang="es-PR" smtClean="0"/>
              <a:t>21/04/2015</a:t>
            </a:fld>
            <a:endParaRPr lang="es-PR"/>
          </a:p>
        </p:txBody>
      </p:sp>
      <p:sp>
        <p:nvSpPr>
          <p:cNvPr id="3" name="Footer Placeholder 2"/>
          <p:cNvSpPr>
            <a:spLocks noGrp="1"/>
          </p:cNvSpPr>
          <p:nvPr>
            <p:ph type="ftr" sz="quarter" idx="11"/>
          </p:nvPr>
        </p:nvSpPr>
        <p:spPr/>
        <p:txBody>
          <a:bodyPr/>
          <a:lstStyle/>
          <a:p>
            <a:endParaRPr lang="es-PR"/>
          </a:p>
        </p:txBody>
      </p:sp>
      <p:sp>
        <p:nvSpPr>
          <p:cNvPr id="4" name="Slide Number Placeholder 3"/>
          <p:cNvSpPr>
            <a:spLocks noGrp="1"/>
          </p:cNvSpPr>
          <p:nvPr>
            <p:ph type="sldNum" sz="quarter" idx="12"/>
          </p:nvPr>
        </p:nvSpPr>
        <p:spPr/>
        <p:txBody>
          <a:bodyPr/>
          <a:lstStyle/>
          <a:p>
            <a:fld id="{7C942BAE-91FB-4753-A6D9-330F953B2498}" type="slidenum">
              <a:rPr lang="es-PR" smtClean="0"/>
              <a:t>‹#›</a:t>
            </a:fld>
            <a:endParaRPr lang="es-PR"/>
          </a:p>
        </p:txBody>
      </p:sp>
    </p:spTree>
    <p:extLst>
      <p:ext uri="{BB962C8B-B14F-4D97-AF65-F5344CB8AC3E}">
        <p14:creationId xmlns:p14="http://schemas.microsoft.com/office/powerpoint/2010/main" val="3707149914"/>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664A40-1D0F-466F-AB72-C1BB8E5281E0}" type="datetimeFigureOut">
              <a:rPr lang="es-PR" smtClean="0"/>
              <a:t>21/04/2015</a:t>
            </a:fld>
            <a:endParaRPr lang="es-PR"/>
          </a:p>
        </p:txBody>
      </p:sp>
      <p:sp>
        <p:nvSpPr>
          <p:cNvPr id="6" name="Footer Placeholder 5"/>
          <p:cNvSpPr>
            <a:spLocks noGrp="1"/>
          </p:cNvSpPr>
          <p:nvPr>
            <p:ph type="ftr" sz="quarter" idx="11"/>
          </p:nvPr>
        </p:nvSpPr>
        <p:spPr/>
        <p:txBody>
          <a:bodyPr/>
          <a:lstStyle/>
          <a:p>
            <a:endParaRPr lang="es-PR"/>
          </a:p>
        </p:txBody>
      </p:sp>
      <p:sp>
        <p:nvSpPr>
          <p:cNvPr id="7" name="Slide Number Placeholder 6"/>
          <p:cNvSpPr>
            <a:spLocks noGrp="1"/>
          </p:cNvSpPr>
          <p:nvPr>
            <p:ph type="sldNum" sz="quarter" idx="12"/>
          </p:nvPr>
        </p:nvSpPr>
        <p:spPr/>
        <p:txBody>
          <a:bodyPr/>
          <a:lstStyle/>
          <a:p>
            <a:fld id="{7C942BAE-91FB-4753-A6D9-330F953B2498}" type="slidenum">
              <a:rPr lang="es-PR" smtClean="0"/>
              <a:t>‹#›</a:t>
            </a:fld>
            <a:endParaRPr lang="es-PR"/>
          </a:p>
        </p:txBody>
      </p:sp>
    </p:spTree>
    <p:extLst>
      <p:ext uri="{BB962C8B-B14F-4D97-AF65-F5344CB8AC3E}">
        <p14:creationId xmlns:p14="http://schemas.microsoft.com/office/powerpoint/2010/main" val="1712977157"/>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664A40-1D0F-466F-AB72-C1BB8E5281E0}" type="datetimeFigureOut">
              <a:rPr lang="es-PR" smtClean="0"/>
              <a:t>21/04/2015</a:t>
            </a:fld>
            <a:endParaRPr lang="es-PR"/>
          </a:p>
        </p:txBody>
      </p:sp>
      <p:sp>
        <p:nvSpPr>
          <p:cNvPr id="6" name="Footer Placeholder 5"/>
          <p:cNvSpPr>
            <a:spLocks noGrp="1"/>
          </p:cNvSpPr>
          <p:nvPr>
            <p:ph type="ftr" sz="quarter" idx="11"/>
          </p:nvPr>
        </p:nvSpPr>
        <p:spPr/>
        <p:txBody>
          <a:bodyPr/>
          <a:lstStyle/>
          <a:p>
            <a:endParaRPr lang="es-PR"/>
          </a:p>
        </p:txBody>
      </p:sp>
      <p:sp>
        <p:nvSpPr>
          <p:cNvPr id="7" name="Slide Number Placeholder 6"/>
          <p:cNvSpPr>
            <a:spLocks noGrp="1"/>
          </p:cNvSpPr>
          <p:nvPr>
            <p:ph type="sldNum" sz="quarter" idx="12"/>
          </p:nvPr>
        </p:nvSpPr>
        <p:spPr/>
        <p:txBody>
          <a:bodyPr/>
          <a:lstStyle/>
          <a:p>
            <a:fld id="{7C942BAE-91FB-4753-A6D9-330F953B2498}" type="slidenum">
              <a:rPr lang="es-PR" smtClean="0"/>
              <a:t>‹#›</a:t>
            </a:fld>
            <a:endParaRPr lang="es-PR"/>
          </a:p>
        </p:txBody>
      </p:sp>
    </p:spTree>
    <p:extLst>
      <p:ext uri="{BB962C8B-B14F-4D97-AF65-F5344CB8AC3E}">
        <p14:creationId xmlns:p14="http://schemas.microsoft.com/office/powerpoint/2010/main" val="583523164"/>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664A40-1D0F-466F-AB72-C1BB8E5281E0}" type="datetimeFigureOut">
              <a:rPr lang="es-PR" smtClean="0"/>
              <a:t>21/04/2015</a:t>
            </a:fld>
            <a:endParaRPr lang="es-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942BAE-91FB-4753-A6D9-330F953B2498}" type="slidenum">
              <a:rPr lang="es-PR" smtClean="0"/>
              <a:t>‹#›</a:t>
            </a:fld>
            <a:endParaRPr lang="es-PR"/>
          </a:p>
        </p:txBody>
      </p:sp>
    </p:spTree>
    <p:extLst>
      <p:ext uri="{BB962C8B-B14F-4D97-AF65-F5344CB8AC3E}">
        <p14:creationId xmlns:p14="http://schemas.microsoft.com/office/powerpoint/2010/main" val="1498347731"/>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p:cNvSpPr/>
          <p:nvPr/>
        </p:nvSpPr>
        <p:spPr>
          <a:xfrm>
            <a:off x="0" y="4517409"/>
            <a:ext cx="12214746" cy="2361063"/>
          </a:xfrm>
          <a:custGeom>
            <a:avLst/>
            <a:gdLst>
              <a:gd name="connsiteX0" fmla="*/ 12160155 w 12214746"/>
              <a:gd name="connsiteY0" fmla="*/ 150125 h 2361063"/>
              <a:gd name="connsiteX1" fmla="*/ 11518710 w 12214746"/>
              <a:gd name="connsiteY1" fmla="*/ 177421 h 2361063"/>
              <a:gd name="connsiteX2" fmla="*/ 11518710 w 12214746"/>
              <a:gd name="connsiteY2" fmla="*/ 600501 h 2361063"/>
              <a:gd name="connsiteX3" fmla="*/ 7792872 w 12214746"/>
              <a:gd name="connsiteY3" fmla="*/ 668740 h 2361063"/>
              <a:gd name="connsiteX4" fmla="*/ 7670042 w 12214746"/>
              <a:gd name="connsiteY4" fmla="*/ 409433 h 2361063"/>
              <a:gd name="connsiteX5" fmla="*/ 7137779 w 12214746"/>
              <a:gd name="connsiteY5" fmla="*/ 477672 h 2361063"/>
              <a:gd name="connsiteX6" fmla="*/ 6086901 w 12214746"/>
              <a:gd name="connsiteY6" fmla="*/ 40943 h 2361063"/>
              <a:gd name="connsiteX7" fmla="*/ 0 w 12214746"/>
              <a:gd name="connsiteY7" fmla="*/ 0 h 2361063"/>
              <a:gd name="connsiteX8" fmla="*/ 27296 w 12214746"/>
              <a:gd name="connsiteY8" fmla="*/ 2361063 h 2361063"/>
              <a:gd name="connsiteX9" fmla="*/ 12201099 w 12214746"/>
              <a:gd name="connsiteY9" fmla="*/ 2333767 h 2361063"/>
              <a:gd name="connsiteX10" fmla="*/ 12214746 w 12214746"/>
              <a:gd name="connsiteY10" fmla="*/ 177421 h 2361063"/>
              <a:gd name="connsiteX11" fmla="*/ 12160155 w 12214746"/>
              <a:gd name="connsiteY11" fmla="*/ 150125 h 236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14746" h="2361063">
                <a:moveTo>
                  <a:pt x="12160155" y="150125"/>
                </a:moveTo>
                <a:lnTo>
                  <a:pt x="11518710" y="177421"/>
                </a:lnTo>
                <a:lnTo>
                  <a:pt x="11518710" y="600501"/>
                </a:lnTo>
                <a:lnTo>
                  <a:pt x="7792872" y="668740"/>
                </a:lnTo>
                <a:lnTo>
                  <a:pt x="7670042" y="409433"/>
                </a:lnTo>
                <a:lnTo>
                  <a:pt x="7137779" y="477672"/>
                </a:lnTo>
                <a:lnTo>
                  <a:pt x="6086901" y="40943"/>
                </a:lnTo>
                <a:lnTo>
                  <a:pt x="0" y="0"/>
                </a:lnTo>
                <a:lnTo>
                  <a:pt x="27296" y="2361063"/>
                </a:lnTo>
                <a:lnTo>
                  <a:pt x="12201099" y="2333767"/>
                </a:lnTo>
                <a:lnTo>
                  <a:pt x="12214746" y="177421"/>
                </a:lnTo>
                <a:lnTo>
                  <a:pt x="12160155" y="150125"/>
                </a:ln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grpSp>
        <p:nvGrpSpPr>
          <p:cNvPr id="28" name="Group 27"/>
          <p:cNvGrpSpPr/>
          <p:nvPr/>
        </p:nvGrpSpPr>
        <p:grpSpPr>
          <a:xfrm>
            <a:off x="-10634" y="740784"/>
            <a:ext cx="12202634" cy="4447904"/>
            <a:chOff x="-10634" y="0"/>
            <a:chExt cx="12202634" cy="4447904"/>
          </a:xfrm>
        </p:grpSpPr>
        <p:sp>
          <p:nvSpPr>
            <p:cNvPr id="26" name="Freeform 25"/>
            <p:cNvSpPr/>
            <p:nvPr/>
          </p:nvSpPr>
          <p:spPr>
            <a:xfrm>
              <a:off x="5999512" y="0"/>
              <a:ext cx="6192488" cy="4447904"/>
            </a:xfrm>
            <a:custGeom>
              <a:avLst/>
              <a:gdLst>
                <a:gd name="connsiteX0" fmla="*/ 76200 w 3752850"/>
                <a:gd name="connsiteY0" fmla="*/ 1866900 h 2695575"/>
                <a:gd name="connsiteX1" fmla="*/ 76200 w 3752850"/>
                <a:gd name="connsiteY1" fmla="*/ 1685925 h 2695575"/>
                <a:gd name="connsiteX2" fmla="*/ 0 w 3752850"/>
                <a:gd name="connsiteY2" fmla="*/ 1647825 h 2695575"/>
                <a:gd name="connsiteX3" fmla="*/ 19050 w 3752850"/>
                <a:gd name="connsiteY3" fmla="*/ 1562100 h 2695575"/>
                <a:gd name="connsiteX4" fmla="*/ 1266825 w 3752850"/>
                <a:gd name="connsiteY4" fmla="*/ 457200 h 2695575"/>
                <a:gd name="connsiteX5" fmla="*/ 2047875 w 3752850"/>
                <a:gd name="connsiteY5" fmla="*/ 0 h 2695575"/>
                <a:gd name="connsiteX6" fmla="*/ 3552825 w 3752850"/>
                <a:gd name="connsiteY6" fmla="*/ 1514475 h 2695575"/>
                <a:gd name="connsiteX7" fmla="*/ 3505200 w 3752850"/>
                <a:gd name="connsiteY7" fmla="*/ 1543050 h 2695575"/>
                <a:gd name="connsiteX8" fmla="*/ 3352800 w 3752850"/>
                <a:gd name="connsiteY8" fmla="*/ 1562100 h 2695575"/>
                <a:gd name="connsiteX9" fmla="*/ 3371850 w 3752850"/>
                <a:gd name="connsiteY9" fmla="*/ 1876425 h 2695575"/>
                <a:gd name="connsiteX10" fmla="*/ 3743325 w 3752850"/>
                <a:gd name="connsiteY10" fmla="*/ 1866900 h 2695575"/>
                <a:gd name="connsiteX11" fmla="*/ 3752850 w 3752850"/>
                <a:gd name="connsiteY11" fmla="*/ 2400300 h 2695575"/>
                <a:gd name="connsiteX12" fmla="*/ 3352800 w 3752850"/>
                <a:gd name="connsiteY12" fmla="*/ 2400300 h 2695575"/>
                <a:gd name="connsiteX13" fmla="*/ 3352800 w 3752850"/>
                <a:gd name="connsiteY13" fmla="*/ 2657475 h 2695575"/>
                <a:gd name="connsiteX14" fmla="*/ 1095375 w 3752850"/>
                <a:gd name="connsiteY14" fmla="*/ 2695575 h 2695575"/>
                <a:gd name="connsiteX15" fmla="*/ 990600 w 3752850"/>
                <a:gd name="connsiteY15" fmla="*/ 2552700 h 2695575"/>
                <a:gd name="connsiteX16" fmla="*/ 657225 w 3752850"/>
                <a:gd name="connsiteY16" fmla="*/ 2581275 h 2695575"/>
                <a:gd name="connsiteX17" fmla="*/ 104775 w 3752850"/>
                <a:gd name="connsiteY17" fmla="*/ 2362200 h 2695575"/>
                <a:gd name="connsiteX18" fmla="*/ 76200 w 3752850"/>
                <a:gd name="connsiteY18" fmla="*/ 1866900 h 269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52850" h="2695575">
                  <a:moveTo>
                    <a:pt x="76200" y="1866900"/>
                  </a:moveTo>
                  <a:lnTo>
                    <a:pt x="76200" y="1685925"/>
                  </a:lnTo>
                  <a:lnTo>
                    <a:pt x="0" y="1647825"/>
                  </a:lnTo>
                  <a:lnTo>
                    <a:pt x="19050" y="1562100"/>
                  </a:lnTo>
                  <a:lnTo>
                    <a:pt x="1266825" y="457200"/>
                  </a:lnTo>
                  <a:lnTo>
                    <a:pt x="2047875" y="0"/>
                  </a:lnTo>
                  <a:lnTo>
                    <a:pt x="3552825" y="1514475"/>
                  </a:lnTo>
                  <a:lnTo>
                    <a:pt x="3505200" y="1543050"/>
                  </a:lnTo>
                  <a:lnTo>
                    <a:pt x="3352800" y="1562100"/>
                  </a:lnTo>
                  <a:lnTo>
                    <a:pt x="3371850" y="1876425"/>
                  </a:lnTo>
                  <a:lnTo>
                    <a:pt x="3743325" y="1866900"/>
                  </a:lnTo>
                  <a:lnTo>
                    <a:pt x="3752850" y="2400300"/>
                  </a:lnTo>
                  <a:lnTo>
                    <a:pt x="3352800" y="2400300"/>
                  </a:lnTo>
                  <a:lnTo>
                    <a:pt x="3352800" y="2657475"/>
                  </a:lnTo>
                  <a:lnTo>
                    <a:pt x="1095375" y="2695575"/>
                  </a:lnTo>
                  <a:lnTo>
                    <a:pt x="990600" y="2552700"/>
                  </a:lnTo>
                  <a:lnTo>
                    <a:pt x="657225" y="2581275"/>
                  </a:lnTo>
                  <a:lnTo>
                    <a:pt x="104775" y="2362200"/>
                  </a:lnTo>
                  <a:lnTo>
                    <a:pt x="76200" y="1866900"/>
                  </a:lnTo>
                  <a:close/>
                </a:path>
              </a:pathLst>
            </a:custGeom>
            <a:solidFill>
              <a:srgbClr val="CE8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27" name="Rectangle 26"/>
            <p:cNvSpPr/>
            <p:nvPr/>
          </p:nvSpPr>
          <p:spPr>
            <a:xfrm>
              <a:off x="-10634" y="3032432"/>
              <a:ext cx="6274955" cy="810715"/>
            </a:xfrm>
            <a:prstGeom prst="rect">
              <a:avLst/>
            </a:prstGeom>
            <a:solidFill>
              <a:srgbClr val="CE8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grpSp>
      <p:pic>
        <p:nvPicPr>
          <p:cNvPr id="17" name="Picture 16"/>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2392277"/>
            <a:ext cx="3506302" cy="4382878"/>
          </a:xfrm>
          <a:prstGeom prst="rect">
            <a:avLst/>
          </a:prstGeom>
        </p:spPr>
      </p:pic>
      <p:pic>
        <p:nvPicPr>
          <p:cNvPr id="18" name="Picture 17"/>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20042" t="3217" r="21581" b="3958"/>
          <a:stretch/>
        </p:blipFill>
        <p:spPr>
          <a:xfrm>
            <a:off x="2704698" y="2429875"/>
            <a:ext cx="4010025" cy="4467226"/>
          </a:xfrm>
          <a:prstGeom prst="rect">
            <a:avLst/>
          </a:prstGeom>
        </p:spPr>
      </p:pic>
      <p:pic>
        <p:nvPicPr>
          <p:cNvPr id="16" name="Picture 15"/>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633" y="3286124"/>
            <a:ext cx="3849003" cy="3571875"/>
          </a:xfrm>
          <a:prstGeom prst="rect">
            <a:avLst/>
          </a:prstGeom>
        </p:spPr>
      </p:pic>
      <p:sp>
        <p:nvSpPr>
          <p:cNvPr id="8" name="TextBox 7"/>
          <p:cNvSpPr txBox="1"/>
          <p:nvPr/>
        </p:nvSpPr>
        <p:spPr>
          <a:xfrm>
            <a:off x="3208421" y="4094748"/>
            <a:ext cx="9593179" cy="523220"/>
          </a:xfrm>
          <a:prstGeom prst="rect">
            <a:avLst/>
          </a:prstGeom>
          <a:noFill/>
        </p:spPr>
        <p:txBody>
          <a:bodyPr wrap="square" rtlCol="0">
            <a:spAutoFit/>
          </a:bodyPr>
          <a:lstStyle/>
          <a:p>
            <a:r>
              <a:rPr lang="en-US" sz="2800" b="1" dirty="0" err="1" smtClean="0">
                <a:latin typeface="Century Gothic" panose="020B0502020202020204" pitchFamily="34" charset="0"/>
              </a:rPr>
              <a:t>Secretaría</a:t>
            </a:r>
            <a:r>
              <a:rPr lang="en-US" sz="2800" b="1" dirty="0" smtClean="0">
                <a:latin typeface="Century Gothic" panose="020B0502020202020204" pitchFamily="34" charset="0"/>
              </a:rPr>
              <a:t> de </a:t>
            </a:r>
            <a:r>
              <a:rPr lang="en-US" sz="2800" b="1" dirty="0" err="1" smtClean="0">
                <a:latin typeface="Century Gothic" panose="020B0502020202020204" pitchFamily="34" charset="0"/>
              </a:rPr>
              <a:t>Subsidio</a:t>
            </a:r>
            <a:r>
              <a:rPr lang="en-US" sz="2800" b="1" dirty="0" smtClean="0">
                <a:latin typeface="Century Gothic" panose="020B0502020202020204" pitchFamily="34" charset="0"/>
              </a:rPr>
              <a:t> y Desarrollo </a:t>
            </a:r>
            <a:r>
              <a:rPr lang="en-US" sz="2800" b="1" dirty="0" err="1" smtClean="0">
                <a:latin typeface="Century Gothic" panose="020B0502020202020204" pitchFamily="34" charset="0"/>
              </a:rPr>
              <a:t>Comunitario</a:t>
            </a:r>
            <a:endParaRPr lang="es-PR" sz="2800" b="1" dirty="0">
              <a:latin typeface="Century Gothic" panose="020B0502020202020204" pitchFamily="34" charset="0"/>
            </a:endParaRPr>
          </a:p>
        </p:txBody>
      </p:sp>
      <p:sp>
        <p:nvSpPr>
          <p:cNvPr id="10" name="TextBox 9"/>
          <p:cNvSpPr txBox="1"/>
          <p:nvPr/>
        </p:nvSpPr>
        <p:spPr>
          <a:xfrm>
            <a:off x="3208421" y="4611685"/>
            <a:ext cx="10892590" cy="369332"/>
          </a:xfrm>
          <a:prstGeom prst="rect">
            <a:avLst/>
          </a:prstGeom>
          <a:noFill/>
        </p:spPr>
        <p:txBody>
          <a:bodyPr wrap="square" rtlCol="0">
            <a:spAutoFit/>
          </a:bodyPr>
          <a:lstStyle/>
          <a:p>
            <a:r>
              <a:rPr lang="en-US" b="1" spc="430" dirty="0" err="1" smtClean="0">
                <a:solidFill>
                  <a:srgbClr val="017872"/>
                </a:solidFill>
                <a:latin typeface="Century Gothic" panose="020B0502020202020204" pitchFamily="34" charset="0"/>
              </a:rPr>
              <a:t>Sección</a:t>
            </a:r>
            <a:r>
              <a:rPr lang="en-US" b="1" spc="430" dirty="0" smtClean="0">
                <a:solidFill>
                  <a:srgbClr val="017872"/>
                </a:solidFill>
                <a:latin typeface="Century Gothic" panose="020B0502020202020204" pitchFamily="34" charset="0"/>
              </a:rPr>
              <a:t> 8</a:t>
            </a:r>
            <a:r>
              <a:rPr lang="en-US" b="1" spc="430" dirty="0" smtClean="0">
                <a:solidFill>
                  <a:schemeClr val="tx1">
                    <a:lumMod val="75000"/>
                    <a:lumOff val="25000"/>
                  </a:schemeClr>
                </a:solidFill>
                <a:latin typeface="Century Gothic" panose="020B0502020202020204" pitchFamily="34" charset="0"/>
              </a:rPr>
              <a:t>/</a:t>
            </a:r>
            <a:r>
              <a:rPr lang="en-US" b="1" spc="430" dirty="0" err="1" smtClean="0">
                <a:solidFill>
                  <a:srgbClr val="017872"/>
                </a:solidFill>
                <a:latin typeface="Century Gothic" panose="020B0502020202020204" pitchFamily="34" charset="0"/>
              </a:rPr>
              <a:t>Programa</a:t>
            </a:r>
            <a:r>
              <a:rPr lang="en-US" b="1" spc="430" dirty="0" smtClean="0">
                <a:solidFill>
                  <a:srgbClr val="FF6600"/>
                </a:solidFill>
                <a:latin typeface="Century Gothic" panose="020B0502020202020204" pitchFamily="34" charset="0"/>
              </a:rPr>
              <a:t> </a:t>
            </a:r>
            <a:r>
              <a:rPr lang="en-US" b="1" spc="430" dirty="0" smtClean="0">
                <a:solidFill>
                  <a:srgbClr val="017872"/>
                </a:solidFill>
                <a:latin typeface="Century Gothic" panose="020B0502020202020204" pitchFamily="34" charset="0"/>
              </a:rPr>
              <a:t>de Ley 173</a:t>
            </a:r>
            <a:r>
              <a:rPr lang="en-US" b="1" spc="430" dirty="0" smtClean="0">
                <a:solidFill>
                  <a:schemeClr val="tx1">
                    <a:lumMod val="75000"/>
                    <a:lumOff val="25000"/>
                  </a:schemeClr>
                </a:solidFill>
                <a:latin typeface="Century Gothic" panose="020B0502020202020204" pitchFamily="34" charset="0"/>
              </a:rPr>
              <a:t>/</a:t>
            </a:r>
            <a:r>
              <a:rPr lang="en-US" b="1" spc="430" dirty="0" smtClean="0">
                <a:solidFill>
                  <a:srgbClr val="017872"/>
                </a:solidFill>
                <a:latin typeface="Century Gothic" panose="020B0502020202020204" pitchFamily="34" charset="0"/>
              </a:rPr>
              <a:t>Rental</a:t>
            </a:r>
            <a:r>
              <a:rPr lang="en-US" b="1" spc="430" dirty="0" smtClean="0">
                <a:solidFill>
                  <a:srgbClr val="FF6600"/>
                </a:solidFill>
                <a:latin typeface="Century Gothic" panose="020B0502020202020204" pitchFamily="34" charset="0"/>
              </a:rPr>
              <a:t> </a:t>
            </a:r>
            <a:r>
              <a:rPr lang="en-US" b="1" spc="430" dirty="0" smtClean="0">
                <a:solidFill>
                  <a:srgbClr val="017872"/>
                </a:solidFill>
                <a:latin typeface="Century Gothic" panose="020B0502020202020204" pitchFamily="34" charset="0"/>
              </a:rPr>
              <a:t>Assistance</a:t>
            </a:r>
            <a:endParaRPr lang="es-PR" b="1" spc="430" dirty="0">
              <a:solidFill>
                <a:srgbClr val="017872"/>
              </a:solidFill>
              <a:latin typeface="Century Gothic" panose="020B0502020202020204" pitchFamily="34" charset="0"/>
            </a:endParaRPr>
          </a:p>
        </p:txBody>
      </p:sp>
      <p:sp>
        <p:nvSpPr>
          <p:cNvPr id="19" name="Rectangle 18"/>
          <p:cNvSpPr/>
          <p:nvPr/>
        </p:nvSpPr>
        <p:spPr>
          <a:xfrm>
            <a:off x="0" y="3790873"/>
            <a:ext cx="12202633" cy="1454737"/>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grpSp>
        <p:nvGrpSpPr>
          <p:cNvPr id="30" name="Group 29"/>
          <p:cNvGrpSpPr/>
          <p:nvPr/>
        </p:nvGrpSpPr>
        <p:grpSpPr>
          <a:xfrm>
            <a:off x="7407916" y="2950887"/>
            <a:ext cx="5660592" cy="1089269"/>
            <a:chOff x="7407916" y="2950887"/>
            <a:chExt cx="5660592" cy="1089269"/>
          </a:xfrm>
        </p:grpSpPr>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920" t="12010" r="70843" b="21944"/>
            <a:stretch/>
          </p:blipFill>
          <p:spPr>
            <a:xfrm>
              <a:off x="7407916" y="2950887"/>
              <a:ext cx="1181987" cy="1019417"/>
            </a:xfrm>
            <a:prstGeom prst="rect">
              <a:avLst/>
            </a:prstGeom>
            <a:ln>
              <a:noFill/>
            </a:ln>
          </p:spPr>
        </p:pic>
        <p:grpSp>
          <p:nvGrpSpPr>
            <p:cNvPr id="23" name="Group 22"/>
            <p:cNvGrpSpPr/>
            <p:nvPr/>
          </p:nvGrpSpPr>
          <p:grpSpPr>
            <a:xfrm>
              <a:off x="8580473" y="3007810"/>
              <a:ext cx="4488035" cy="1032346"/>
              <a:chOff x="7272668" y="2392277"/>
              <a:chExt cx="4488035" cy="1032346"/>
            </a:xfrm>
          </p:grpSpPr>
          <p:sp>
            <p:nvSpPr>
              <p:cNvPr id="20" name="TextBox 19"/>
              <p:cNvSpPr txBox="1"/>
              <p:nvPr/>
            </p:nvSpPr>
            <p:spPr>
              <a:xfrm>
                <a:off x="7272670" y="2392277"/>
                <a:ext cx="3423683" cy="338554"/>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DEPARTAMENTO DE LA</a:t>
                </a:r>
                <a:endParaRPr lang="es-PR" sz="1600" dirty="0">
                  <a:latin typeface="Arial" panose="020B0604020202020204" pitchFamily="34" charset="0"/>
                  <a:cs typeface="Arial" panose="020B0604020202020204" pitchFamily="34" charset="0"/>
                </a:endParaRPr>
              </a:p>
            </p:txBody>
          </p:sp>
          <p:sp>
            <p:nvSpPr>
              <p:cNvPr id="21" name="TextBox 20"/>
              <p:cNvSpPr txBox="1"/>
              <p:nvPr/>
            </p:nvSpPr>
            <p:spPr>
              <a:xfrm>
                <a:off x="7272669" y="2542500"/>
                <a:ext cx="3423683" cy="769441"/>
              </a:xfrm>
              <a:prstGeom prst="rect">
                <a:avLst/>
              </a:prstGeom>
              <a:noFill/>
            </p:spPr>
            <p:txBody>
              <a:bodyPr wrap="square" rtlCol="0">
                <a:spAutoFit/>
              </a:bodyPr>
              <a:lstStyle/>
              <a:p>
                <a:r>
                  <a:rPr lang="en-US" sz="4400" b="1" spc="150" dirty="0" smtClean="0">
                    <a:solidFill>
                      <a:srgbClr val="017872"/>
                    </a:solidFill>
                    <a:latin typeface="Arial" panose="020B0604020202020204" pitchFamily="34" charset="0"/>
                    <a:cs typeface="Arial" panose="020B0604020202020204" pitchFamily="34" charset="0"/>
                  </a:rPr>
                  <a:t>VIVIENDA</a:t>
                </a:r>
                <a:endParaRPr lang="es-PR" sz="4400" b="1" spc="150" dirty="0">
                  <a:solidFill>
                    <a:srgbClr val="017872"/>
                  </a:solidFill>
                  <a:latin typeface="Arial" panose="020B0604020202020204" pitchFamily="34" charset="0"/>
                  <a:cs typeface="Arial" panose="020B0604020202020204" pitchFamily="34" charset="0"/>
                </a:endParaRPr>
              </a:p>
            </p:txBody>
          </p:sp>
          <p:sp>
            <p:nvSpPr>
              <p:cNvPr id="22" name="TextBox 21"/>
              <p:cNvSpPr txBox="1"/>
              <p:nvPr/>
            </p:nvSpPr>
            <p:spPr>
              <a:xfrm>
                <a:off x="7272668" y="3147624"/>
                <a:ext cx="4488035" cy="276999"/>
              </a:xfrm>
              <a:prstGeom prst="rect">
                <a:avLst/>
              </a:prstGeom>
              <a:noFill/>
            </p:spPr>
            <p:txBody>
              <a:bodyPr wrap="square" rtlCol="0">
                <a:spAutoFit/>
              </a:bodyPr>
              <a:lstStyle/>
              <a:p>
                <a:r>
                  <a:rPr lang="en-US" sz="1200" b="1" dirty="0" smtClean="0">
                    <a:solidFill>
                      <a:schemeClr val="tx1">
                        <a:lumMod val="65000"/>
                        <a:lumOff val="35000"/>
                      </a:schemeClr>
                    </a:solidFill>
                    <a:latin typeface="Arial" panose="020B0604020202020204" pitchFamily="34" charset="0"/>
                    <a:cs typeface="Arial" panose="020B0604020202020204" pitchFamily="34" charset="0"/>
                  </a:rPr>
                  <a:t>Estado </a:t>
                </a:r>
                <a:r>
                  <a:rPr lang="en-US" sz="1200" b="1" dirty="0" err="1" smtClean="0">
                    <a:solidFill>
                      <a:schemeClr val="tx1">
                        <a:lumMod val="65000"/>
                        <a:lumOff val="35000"/>
                      </a:schemeClr>
                    </a:solidFill>
                    <a:latin typeface="Arial" panose="020B0604020202020204" pitchFamily="34" charset="0"/>
                    <a:cs typeface="Arial" panose="020B0604020202020204" pitchFamily="34" charset="0"/>
                  </a:rPr>
                  <a:t>Libre</a:t>
                </a:r>
                <a:r>
                  <a:rPr lang="en-US" sz="1200" b="1" dirty="0" smtClean="0">
                    <a:solidFill>
                      <a:schemeClr val="tx1">
                        <a:lumMod val="65000"/>
                        <a:lumOff val="35000"/>
                      </a:schemeClr>
                    </a:solidFill>
                    <a:latin typeface="Arial" panose="020B0604020202020204" pitchFamily="34" charset="0"/>
                    <a:cs typeface="Arial" panose="020B0604020202020204" pitchFamily="34" charset="0"/>
                  </a:rPr>
                  <a:t> </a:t>
                </a:r>
                <a:r>
                  <a:rPr lang="en-US" sz="1200" b="1" dirty="0" err="1" smtClean="0">
                    <a:solidFill>
                      <a:schemeClr val="tx1">
                        <a:lumMod val="65000"/>
                        <a:lumOff val="35000"/>
                      </a:schemeClr>
                    </a:solidFill>
                    <a:latin typeface="Arial" panose="020B0604020202020204" pitchFamily="34" charset="0"/>
                    <a:cs typeface="Arial" panose="020B0604020202020204" pitchFamily="34" charset="0"/>
                  </a:rPr>
                  <a:t>Asociado</a:t>
                </a:r>
                <a:r>
                  <a:rPr lang="en-US" sz="1200" b="1" dirty="0" smtClean="0">
                    <a:solidFill>
                      <a:schemeClr val="tx1">
                        <a:lumMod val="65000"/>
                        <a:lumOff val="35000"/>
                      </a:schemeClr>
                    </a:solidFill>
                    <a:latin typeface="Arial" panose="020B0604020202020204" pitchFamily="34" charset="0"/>
                    <a:cs typeface="Arial" panose="020B0604020202020204" pitchFamily="34" charset="0"/>
                  </a:rPr>
                  <a:t> de Puerto Rico</a:t>
                </a:r>
                <a:endParaRPr lang="es-PR" sz="1200" b="1" dirty="0">
                  <a:solidFill>
                    <a:schemeClr val="tx1">
                      <a:lumMod val="65000"/>
                      <a:lumOff val="35000"/>
                    </a:schemeClr>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693693060"/>
      </p:ext>
    </p:extLst>
  </p:cSld>
  <p:clrMapOvr>
    <a:masterClrMapping/>
  </p:clrMapOvr>
  <p:transition advClick="0" advTm="20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8" name="Group 7"/>
          <p:cNvGrpSpPr/>
          <p:nvPr/>
        </p:nvGrpSpPr>
        <p:grpSpPr>
          <a:xfrm>
            <a:off x="2332643" y="-1247952"/>
            <a:ext cx="7501169" cy="5370819"/>
            <a:chOff x="2332643" y="-1247952"/>
            <a:chExt cx="7501169" cy="5370819"/>
          </a:xfrm>
        </p:grpSpPr>
        <p:sp>
          <p:nvSpPr>
            <p:cNvPr id="9" name="Content Placeholder 5"/>
            <p:cNvSpPr txBox="1">
              <a:spLocks/>
            </p:cNvSpPr>
            <p:nvPr/>
          </p:nvSpPr>
          <p:spPr>
            <a:xfrm>
              <a:off x="2332643" y="438279"/>
              <a:ext cx="5183188" cy="36845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80000" dirty="0" smtClean="0">
                  <a:solidFill>
                    <a:schemeClr val="bg1">
                      <a:lumMod val="95000"/>
                    </a:schemeClr>
                  </a:solidFill>
                  <a:latin typeface="Century Gothic" panose="020B0502020202020204" pitchFamily="34" charset="0"/>
                </a:rPr>
                <a:t>S</a:t>
              </a:r>
              <a:endParaRPr lang="es-PR" sz="80000" dirty="0">
                <a:solidFill>
                  <a:schemeClr val="bg1">
                    <a:lumMod val="95000"/>
                  </a:schemeClr>
                </a:solidFill>
                <a:latin typeface="Century Gothic" panose="020B0502020202020204" pitchFamily="34" charset="0"/>
              </a:endParaRPr>
            </a:p>
          </p:txBody>
        </p:sp>
        <p:sp>
          <p:nvSpPr>
            <p:cNvPr id="10" name="Content Placeholder 5"/>
            <p:cNvSpPr txBox="1">
              <a:spLocks/>
            </p:cNvSpPr>
            <p:nvPr/>
          </p:nvSpPr>
          <p:spPr>
            <a:xfrm>
              <a:off x="4650624" y="-1247952"/>
              <a:ext cx="5183188" cy="36845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80000" dirty="0" smtClean="0">
                  <a:solidFill>
                    <a:schemeClr val="bg1"/>
                  </a:solidFill>
                  <a:latin typeface="Century Gothic" panose="020B0502020202020204" pitchFamily="34" charset="0"/>
                </a:rPr>
                <a:t>8</a:t>
              </a:r>
              <a:endParaRPr lang="es-PR" sz="80000" dirty="0">
                <a:solidFill>
                  <a:schemeClr val="bg1"/>
                </a:solidFill>
                <a:latin typeface="Century Gothic" panose="020B0502020202020204" pitchFamily="34" charset="0"/>
              </a:endParaRPr>
            </a:p>
          </p:txBody>
        </p:sp>
      </p:gr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460" r="5170"/>
          <a:stretch/>
        </p:blipFill>
        <p:spPr>
          <a:xfrm>
            <a:off x="8082055" y="0"/>
            <a:ext cx="4121624" cy="6858000"/>
          </a:xfrm>
          <a:prstGeom prst="rect">
            <a:avLst/>
          </a:prstGeom>
        </p:spPr>
      </p:pic>
      <p:sp>
        <p:nvSpPr>
          <p:cNvPr id="3" name="Content Placeholder 2"/>
          <p:cNvSpPr>
            <a:spLocks noGrp="1"/>
          </p:cNvSpPr>
          <p:nvPr>
            <p:ph idx="1"/>
          </p:nvPr>
        </p:nvSpPr>
        <p:spPr>
          <a:xfrm>
            <a:off x="437148" y="614248"/>
            <a:ext cx="7279105" cy="5858378"/>
          </a:xfrm>
        </p:spPr>
        <p:txBody>
          <a:bodyPr>
            <a:normAutofit fontScale="92500"/>
          </a:bodyPr>
          <a:lstStyle/>
          <a:p>
            <a:pPr marL="0" indent="0">
              <a:buNone/>
            </a:pPr>
            <a:r>
              <a:rPr lang="es-ES" sz="3500" b="1" cap="all" dirty="0" smtClean="0">
                <a:solidFill>
                  <a:srgbClr val="017872"/>
                </a:solidFill>
                <a:latin typeface="Century Gothic" panose="020B0502020202020204" pitchFamily="34" charset="0"/>
              </a:rPr>
              <a:t>Sección 8</a:t>
            </a:r>
            <a:endParaRPr lang="en-US" sz="2400" b="1" dirty="0" smtClean="0">
              <a:latin typeface="Garamond" panose="02020404030301010803" pitchFamily="18" charset="0"/>
            </a:endParaRPr>
          </a:p>
          <a:p>
            <a:pPr marL="0" indent="0">
              <a:buNone/>
            </a:pPr>
            <a:r>
              <a:rPr lang="en-US" sz="2400" b="1" dirty="0" smtClean="0">
                <a:solidFill>
                  <a:srgbClr val="CE8B3F"/>
                </a:solidFill>
                <a:latin typeface="Century Gothic" panose="020B0502020202020204" pitchFamily="34" charset="0"/>
              </a:rPr>
              <a:t>¿</a:t>
            </a:r>
            <a:r>
              <a:rPr lang="en-US" sz="2400" b="1" dirty="0" err="1" smtClean="0">
                <a:solidFill>
                  <a:srgbClr val="CE8B3F"/>
                </a:solidFill>
                <a:latin typeface="Century Gothic" panose="020B0502020202020204" pitchFamily="34" charset="0"/>
              </a:rPr>
              <a:t>Quién</a:t>
            </a:r>
            <a:r>
              <a:rPr lang="en-US" sz="2400" b="1" dirty="0" smtClean="0">
                <a:solidFill>
                  <a:srgbClr val="CE8B3F"/>
                </a:solidFill>
                <a:latin typeface="Century Gothic" panose="020B0502020202020204" pitchFamily="34" charset="0"/>
              </a:rPr>
              <a:t> </a:t>
            </a:r>
            <a:r>
              <a:rPr lang="en-US" sz="2400" b="1" dirty="0" err="1">
                <a:solidFill>
                  <a:srgbClr val="CE8B3F"/>
                </a:solidFill>
                <a:latin typeface="Century Gothic" panose="020B0502020202020204" pitchFamily="34" charset="0"/>
              </a:rPr>
              <a:t>es</a:t>
            </a:r>
            <a:r>
              <a:rPr lang="en-US" sz="2400" b="1" dirty="0">
                <a:solidFill>
                  <a:srgbClr val="CE8B3F"/>
                </a:solidFill>
                <a:latin typeface="Century Gothic" panose="020B0502020202020204" pitchFamily="34" charset="0"/>
              </a:rPr>
              <a:t> </a:t>
            </a:r>
            <a:r>
              <a:rPr lang="en-US" sz="2400" b="1" dirty="0" err="1">
                <a:solidFill>
                  <a:srgbClr val="CE8B3F"/>
                </a:solidFill>
                <a:latin typeface="Century Gothic" panose="020B0502020202020204" pitchFamily="34" charset="0"/>
              </a:rPr>
              <a:t>elegible</a:t>
            </a:r>
            <a:r>
              <a:rPr lang="en-US" sz="2400" b="1" dirty="0">
                <a:solidFill>
                  <a:srgbClr val="CE8B3F"/>
                </a:solidFill>
                <a:latin typeface="Century Gothic" panose="020B0502020202020204" pitchFamily="34" charset="0"/>
              </a:rPr>
              <a:t>? </a:t>
            </a:r>
            <a:endParaRPr lang="en-US" sz="2400" dirty="0">
              <a:solidFill>
                <a:srgbClr val="CE8B3F"/>
              </a:solidFill>
              <a:latin typeface="Century Gothic" panose="020B0502020202020204" pitchFamily="34" charset="0"/>
            </a:endParaRPr>
          </a:p>
          <a:p>
            <a:pPr>
              <a:buClr>
                <a:srgbClr val="FF6600"/>
              </a:buClr>
              <a:buFont typeface="Wingdings" panose="05000000000000000000" pitchFamily="2" charset="2"/>
              <a:buChar char="§"/>
            </a:pPr>
            <a:r>
              <a:rPr lang="es-ES" sz="2400" dirty="0" smtClean="0">
                <a:latin typeface="Garamond" panose="02020404030301010803" pitchFamily="18" charset="0"/>
              </a:rPr>
              <a:t>Ingreso </a:t>
            </a:r>
            <a:r>
              <a:rPr lang="es-ES" sz="2400" dirty="0">
                <a:latin typeface="Garamond" panose="02020404030301010803" pitchFamily="18" charset="0"/>
              </a:rPr>
              <a:t>anual no menor de $14,500.00 (incapacitado y/o personas de la tercera edad no le aplica estas disposiciones </a:t>
            </a:r>
            <a:r>
              <a:rPr lang="es-ES" sz="2400" dirty="0" smtClean="0">
                <a:latin typeface="Garamond" panose="02020404030301010803" pitchFamily="18" charset="0"/>
              </a:rPr>
              <a:t>reglamentarias </a:t>
            </a:r>
            <a:r>
              <a:rPr lang="es-ES" sz="2400" dirty="0">
                <a:latin typeface="Garamond" panose="02020404030301010803" pitchFamily="18" charset="0"/>
              </a:rPr>
              <a:t>en relación al ingreso mínimo). </a:t>
            </a:r>
          </a:p>
          <a:p>
            <a:pPr>
              <a:buClr>
                <a:srgbClr val="FF6600"/>
              </a:buClr>
              <a:buFont typeface="Wingdings" panose="05000000000000000000" pitchFamily="2" charset="2"/>
              <a:buChar char="§"/>
            </a:pPr>
            <a:r>
              <a:rPr lang="en-US" sz="2400" dirty="0" err="1" smtClean="0">
                <a:latin typeface="Garamond" panose="02020404030301010803" pitchFamily="18" charset="0"/>
              </a:rPr>
              <a:t>Empleado</a:t>
            </a:r>
            <a:r>
              <a:rPr lang="en-US" sz="2400" dirty="0" smtClean="0">
                <a:latin typeface="Garamond" panose="02020404030301010803" pitchFamily="18" charset="0"/>
              </a:rPr>
              <a:t> </a:t>
            </a:r>
            <a:r>
              <a:rPr lang="en-US" sz="2400" dirty="0">
                <a:latin typeface="Garamond" panose="02020404030301010803" pitchFamily="18" charset="0"/>
              </a:rPr>
              <a:t>de </a:t>
            </a:r>
            <a:r>
              <a:rPr lang="en-US" sz="2400" dirty="0" err="1">
                <a:latin typeface="Garamond" panose="02020404030301010803" pitchFamily="18" charset="0"/>
              </a:rPr>
              <a:t>jornada</a:t>
            </a:r>
            <a:r>
              <a:rPr lang="en-US" sz="2400" dirty="0">
                <a:latin typeface="Garamond" panose="02020404030301010803" pitchFamily="18" charset="0"/>
              </a:rPr>
              <a:t> </a:t>
            </a:r>
            <a:r>
              <a:rPr lang="en-US" sz="2400" dirty="0" err="1">
                <a:latin typeface="Garamond" panose="02020404030301010803" pitchFamily="18" charset="0"/>
              </a:rPr>
              <a:t>laboral</a:t>
            </a:r>
            <a:r>
              <a:rPr lang="en-US" sz="2400" dirty="0">
                <a:latin typeface="Garamond" panose="02020404030301010803" pitchFamily="18" charset="0"/>
              </a:rPr>
              <a:t> no </a:t>
            </a:r>
            <a:r>
              <a:rPr lang="en-US" sz="2400" dirty="0" err="1">
                <a:latin typeface="Garamond" panose="02020404030301010803" pitchFamily="18" charset="0"/>
              </a:rPr>
              <a:t>menor</a:t>
            </a:r>
            <a:r>
              <a:rPr lang="en-US" sz="2400" dirty="0">
                <a:latin typeface="Garamond" panose="02020404030301010803" pitchFamily="18" charset="0"/>
              </a:rPr>
              <a:t> de 30 horas </a:t>
            </a:r>
            <a:r>
              <a:rPr lang="en-US" sz="2400" dirty="0" err="1">
                <a:latin typeface="Garamond" panose="02020404030301010803" pitchFamily="18" charset="0"/>
              </a:rPr>
              <a:t>semanales</a:t>
            </a:r>
            <a:r>
              <a:rPr lang="en-US" sz="2400" dirty="0">
                <a:latin typeface="Garamond" panose="02020404030301010803" pitchFamily="18" charset="0"/>
              </a:rPr>
              <a:t>. </a:t>
            </a:r>
            <a:endParaRPr lang="en-US" sz="2400" dirty="0" smtClean="0">
              <a:latin typeface="Garamond" panose="02020404030301010803" pitchFamily="18" charset="0"/>
            </a:endParaRPr>
          </a:p>
          <a:p>
            <a:pPr marL="0" indent="0">
              <a:buNone/>
            </a:pPr>
            <a:endParaRPr lang="en-US" sz="2400" dirty="0">
              <a:latin typeface="Garamond" panose="02020404030301010803" pitchFamily="18" charset="0"/>
            </a:endParaRPr>
          </a:p>
          <a:p>
            <a:pPr marL="0" indent="0">
              <a:buNone/>
            </a:pPr>
            <a:r>
              <a:rPr lang="es-ES" sz="2400" b="1" dirty="0" smtClean="0">
                <a:solidFill>
                  <a:srgbClr val="CE8B3F"/>
                </a:solidFill>
                <a:latin typeface="Century Gothic" panose="020B0502020202020204" pitchFamily="34" charset="0"/>
              </a:rPr>
              <a:t>Elegibilidad:</a:t>
            </a:r>
            <a:endParaRPr lang="es-ES" sz="2400" dirty="0">
              <a:solidFill>
                <a:srgbClr val="CE8B3F"/>
              </a:solidFill>
              <a:latin typeface="Century Gothic" panose="020B0502020202020204" pitchFamily="34" charset="0"/>
            </a:endParaRPr>
          </a:p>
          <a:p>
            <a:pPr>
              <a:buClr>
                <a:srgbClr val="FF6600"/>
              </a:buClr>
              <a:buFont typeface="Wingdings" panose="05000000000000000000" pitchFamily="2" charset="2"/>
              <a:buChar char="§"/>
            </a:pPr>
            <a:r>
              <a:rPr lang="es-ES" sz="2400" dirty="0" smtClean="0">
                <a:latin typeface="Garamond" panose="02020404030301010803" pitchFamily="18" charset="0"/>
              </a:rPr>
              <a:t>Ser </a:t>
            </a:r>
            <a:r>
              <a:rPr lang="es-ES" sz="2400" dirty="0">
                <a:latin typeface="Garamond" panose="02020404030301010803" pitchFamily="18" charset="0"/>
              </a:rPr>
              <a:t>una familia (puede constar de una sola persona). </a:t>
            </a:r>
            <a:endParaRPr lang="en-US" sz="2400" dirty="0">
              <a:latin typeface="Garamond" panose="02020404030301010803" pitchFamily="18" charset="0"/>
            </a:endParaRPr>
          </a:p>
          <a:p>
            <a:pPr>
              <a:buClr>
                <a:srgbClr val="FF6600"/>
              </a:buClr>
              <a:buFont typeface="Wingdings" panose="05000000000000000000" pitchFamily="2" charset="2"/>
              <a:buChar char="§"/>
            </a:pPr>
            <a:r>
              <a:rPr lang="es-ES" sz="2400" dirty="0" smtClean="0">
                <a:latin typeface="Garamond" panose="02020404030301010803" pitchFamily="18" charset="0"/>
              </a:rPr>
              <a:t>Cumplir </a:t>
            </a:r>
            <a:r>
              <a:rPr lang="es-ES" sz="2400" dirty="0">
                <a:latin typeface="Garamond" panose="02020404030301010803" pitchFamily="18" charset="0"/>
              </a:rPr>
              <a:t>con los límites de ingreso establecidos por HUD</a:t>
            </a:r>
            <a:r>
              <a:rPr lang="es-ES" sz="2400" dirty="0" smtClean="0">
                <a:latin typeface="Garamond" panose="02020404030301010803" pitchFamily="18" charset="0"/>
              </a:rPr>
              <a:t>.</a:t>
            </a:r>
            <a:endParaRPr lang="en-US" sz="2400" dirty="0" smtClean="0">
              <a:latin typeface="Garamond" panose="02020404030301010803" pitchFamily="18" charset="0"/>
            </a:endParaRPr>
          </a:p>
          <a:p>
            <a:pPr>
              <a:buClr>
                <a:srgbClr val="FF6600"/>
              </a:buClr>
              <a:buFont typeface="Wingdings" panose="05000000000000000000" pitchFamily="2" charset="2"/>
              <a:buChar char="§"/>
            </a:pPr>
            <a:r>
              <a:rPr lang="es-ES" sz="2400" dirty="0" smtClean="0">
                <a:latin typeface="Garamond" panose="02020404030301010803" pitchFamily="18" charset="0"/>
              </a:rPr>
              <a:t>Ser </a:t>
            </a:r>
            <a:r>
              <a:rPr lang="es-ES" sz="2400" dirty="0">
                <a:latin typeface="Garamond" panose="02020404030301010803" pitchFamily="18" charset="0"/>
              </a:rPr>
              <a:t>ciudadano americano o ciudadano residente legalmente. </a:t>
            </a:r>
            <a:endParaRPr lang="en-US" sz="2400" dirty="0">
              <a:latin typeface="Garamond" panose="02020404030301010803" pitchFamily="18" charset="0"/>
            </a:endParaRPr>
          </a:p>
          <a:p>
            <a:pPr>
              <a:buClr>
                <a:srgbClr val="FF6600"/>
              </a:buClr>
              <a:buFont typeface="Wingdings" panose="05000000000000000000" pitchFamily="2" charset="2"/>
              <a:buChar char="§"/>
            </a:pPr>
            <a:r>
              <a:rPr lang="en-US" sz="2400" dirty="0" smtClean="0">
                <a:latin typeface="Garamond" panose="02020404030301010803" pitchFamily="18" charset="0"/>
              </a:rPr>
              <a:t>Mayor </a:t>
            </a:r>
            <a:r>
              <a:rPr lang="en-US" sz="2400" dirty="0">
                <a:latin typeface="Garamond" panose="02020404030301010803" pitchFamily="18" charset="0"/>
              </a:rPr>
              <a:t>de </a:t>
            </a:r>
            <a:r>
              <a:rPr lang="en-US" sz="2400" dirty="0" err="1" smtClean="0">
                <a:latin typeface="Garamond" panose="02020404030301010803" pitchFamily="18" charset="0"/>
              </a:rPr>
              <a:t>edad</a:t>
            </a:r>
            <a:r>
              <a:rPr lang="en-US" sz="2400" dirty="0" smtClean="0">
                <a:latin typeface="Garamond" panose="02020404030301010803" pitchFamily="18" charset="0"/>
              </a:rPr>
              <a:t>  (21 </a:t>
            </a:r>
            <a:r>
              <a:rPr lang="en-US" sz="2400" dirty="0" err="1" smtClean="0">
                <a:latin typeface="Garamond" panose="02020404030301010803" pitchFamily="18" charset="0"/>
              </a:rPr>
              <a:t>años</a:t>
            </a:r>
            <a:r>
              <a:rPr lang="en-US" sz="2400" dirty="0" smtClean="0">
                <a:latin typeface="Garamond" panose="02020404030301010803" pitchFamily="18" charset="0"/>
              </a:rPr>
              <a:t>)</a:t>
            </a:r>
            <a:endParaRPr lang="en-US" sz="2400" dirty="0">
              <a:latin typeface="Garamond" panose="02020404030301010803" pitchFamily="18" charset="0"/>
            </a:endParaRPr>
          </a:p>
          <a:p>
            <a:pPr>
              <a:buClr>
                <a:srgbClr val="FF6600"/>
              </a:buClr>
              <a:buFont typeface="Wingdings" panose="05000000000000000000" pitchFamily="2" charset="2"/>
              <a:buChar char="§"/>
            </a:pPr>
            <a:r>
              <a:rPr lang="es-ES" sz="2400" dirty="0" smtClean="0">
                <a:latin typeface="Garamond" panose="02020404030301010803" pitchFamily="18" charset="0"/>
              </a:rPr>
              <a:t> </a:t>
            </a:r>
            <a:r>
              <a:rPr lang="es-ES" sz="2400" dirty="0">
                <a:latin typeface="Garamond" panose="02020404030301010803" pitchFamily="18" charset="0"/>
              </a:rPr>
              <a:t>Los beneficios de subsidio se ofrecen en el orden en que se solicitan</a:t>
            </a:r>
            <a:r>
              <a:rPr lang="es-ES" sz="2400" dirty="0" smtClean="0">
                <a:latin typeface="Garamond" panose="02020404030301010803" pitchFamily="18" charset="0"/>
              </a:rPr>
              <a:t>.</a:t>
            </a:r>
            <a:endParaRPr lang="es-ES" sz="2400" dirty="0">
              <a:latin typeface="Garamond" panose="02020404030301010803" pitchFamily="18" charset="0"/>
            </a:endParaRPr>
          </a:p>
        </p:txBody>
      </p:sp>
      <p:sp>
        <p:nvSpPr>
          <p:cNvPr id="4" name="TextBox 3"/>
          <p:cNvSpPr txBox="1"/>
          <p:nvPr/>
        </p:nvSpPr>
        <p:spPr>
          <a:xfrm>
            <a:off x="9277350" y="6580286"/>
            <a:ext cx="4114800" cy="307777"/>
          </a:xfrm>
          <a:prstGeom prst="rect">
            <a:avLst/>
          </a:prstGeom>
          <a:noFill/>
        </p:spPr>
        <p:txBody>
          <a:bodyPr wrap="square" rtlCol="0">
            <a:spAutoFit/>
          </a:bodyPr>
          <a:lstStyle/>
          <a:p>
            <a:r>
              <a:rPr lang="en-US" sz="1400" spc="80" dirty="0" smtClean="0">
                <a:solidFill>
                  <a:schemeClr val="bg1"/>
                </a:solidFill>
                <a:latin typeface="Arial" panose="020B0604020202020204" pitchFamily="34" charset="0"/>
                <a:cs typeface="Arial" panose="020B0604020202020204" pitchFamily="34" charset="0"/>
              </a:rPr>
              <a:t>787-274-2527 </a:t>
            </a:r>
            <a:r>
              <a:rPr lang="en-US" sz="1400" spc="80" dirty="0" err="1" smtClean="0">
                <a:solidFill>
                  <a:schemeClr val="bg1"/>
                </a:solidFill>
                <a:latin typeface="Arial" panose="020B0604020202020204" pitchFamily="34" charset="0"/>
                <a:cs typeface="Arial" panose="020B0604020202020204" pitchFamily="34" charset="0"/>
              </a:rPr>
              <a:t>extensión</a:t>
            </a:r>
            <a:r>
              <a:rPr lang="en-US" sz="1400" spc="80" dirty="0" smtClean="0">
                <a:solidFill>
                  <a:schemeClr val="bg1"/>
                </a:solidFill>
                <a:latin typeface="Arial" panose="020B0604020202020204" pitchFamily="34" charset="0"/>
                <a:cs typeface="Arial" panose="020B0604020202020204" pitchFamily="34" charset="0"/>
              </a:rPr>
              <a:t>: 5250</a:t>
            </a:r>
            <a:endParaRPr lang="es-PR" sz="1400" spc="80"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920" t="12010" b="14977"/>
          <a:stretch/>
        </p:blipFill>
        <p:spPr>
          <a:xfrm>
            <a:off x="8069179" y="5502442"/>
            <a:ext cx="4147376" cy="1126957"/>
          </a:xfrm>
          <a:prstGeom prst="rect">
            <a:avLst/>
          </a:prstGeom>
          <a:ln>
            <a:solidFill>
              <a:schemeClr val="bg1">
                <a:lumMod val="95000"/>
              </a:schemeClr>
            </a:solidFill>
          </a:ln>
        </p:spPr>
      </p:pic>
    </p:spTree>
    <p:extLst>
      <p:ext uri="{BB962C8B-B14F-4D97-AF65-F5344CB8AC3E}">
        <p14:creationId xmlns:p14="http://schemas.microsoft.com/office/powerpoint/2010/main" val="3387609682"/>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4" name="Group 3"/>
          <p:cNvGrpSpPr/>
          <p:nvPr/>
        </p:nvGrpSpPr>
        <p:grpSpPr>
          <a:xfrm>
            <a:off x="4925718" y="-1247952"/>
            <a:ext cx="7501169" cy="5370819"/>
            <a:chOff x="2332643" y="-1247952"/>
            <a:chExt cx="7501169" cy="5370819"/>
          </a:xfrm>
        </p:grpSpPr>
        <p:sp>
          <p:nvSpPr>
            <p:cNvPr id="6" name="Content Placeholder 5"/>
            <p:cNvSpPr txBox="1">
              <a:spLocks/>
            </p:cNvSpPr>
            <p:nvPr/>
          </p:nvSpPr>
          <p:spPr>
            <a:xfrm>
              <a:off x="4650624" y="-1247952"/>
              <a:ext cx="5183188" cy="36845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80000" dirty="0" smtClean="0">
                  <a:solidFill>
                    <a:schemeClr val="bg1"/>
                  </a:solidFill>
                  <a:latin typeface="Century Gothic" panose="020B0502020202020204" pitchFamily="34" charset="0"/>
                </a:rPr>
                <a:t>8</a:t>
              </a:r>
              <a:endParaRPr lang="es-PR" sz="80000" dirty="0">
                <a:solidFill>
                  <a:schemeClr val="bg1"/>
                </a:solidFill>
                <a:latin typeface="Century Gothic" panose="020B0502020202020204" pitchFamily="34" charset="0"/>
              </a:endParaRPr>
            </a:p>
          </p:txBody>
        </p:sp>
        <p:sp>
          <p:nvSpPr>
            <p:cNvPr id="5" name="Content Placeholder 5"/>
            <p:cNvSpPr txBox="1">
              <a:spLocks/>
            </p:cNvSpPr>
            <p:nvPr/>
          </p:nvSpPr>
          <p:spPr>
            <a:xfrm>
              <a:off x="2332643" y="438279"/>
              <a:ext cx="5183188" cy="36845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80000" dirty="0" smtClean="0">
                  <a:solidFill>
                    <a:schemeClr val="bg1">
                      <a:lumMod val="95000"/>
                    </a:schemeClr>
                  </a:solidFill>
                  <a:latin typeface="Century Gothic" panose="020B0502020202020204" pitchFamily="34" charset="0"/>
                </a:rPr>
                <a:t>S</a:t>
              </a:r>
              <a:endParaRPr lang="es-PR" sz="80000" dirty="0">
                <a:solidFill>
                  <a:schemeClr val="bg1">
                    <a:lumMod val="95000"/>
                  </a:schemeClr>
                </a:solidFill>
                <a:latin typeface="Century Gothic" panose="020B0502020202020204" pitchFamily="34" charset="0"/>
              </a:endParaRPr>
            </a:p>
          </p:txBody>
        </p:sp>
      </p:grpSp>
      <p:grpSp>
        <p:nvGrpSpPr>
          <p:cNvPr id="9" name="Group 8"/>
          <p:cNvGrpSpPr/>
          <p:nvPr/>
        </p:nvGrpSpPr>
        <p:grpSpPr>
          <a:xfrm>
            <a:off x="0" y="4182204"/>
            <a:ext cx="12192000" cy="2695575"/>
            <a:chOff x="0" y="4182204"/>
            <a:chExt cx="12192000" cy="2695575"/>
          </a:xfrm>
        </p:grpSpPr>
        <p:sp>
          <p:nvSpPr>
            <p:cNvPr id="7" name="Freeform 6"/>
            <p:cNvSpPr/>
            <p:nvPr/>
          </p:nvSpPr>
          <p:spPr>
            <a:xfrm>
              <a:off x="8439150" y="4182204"/>
              <a:ext cx="3752850" cy="2695575"/>
            </a:xfrm>
            <a:custGeom>
              <a:avLst/>
              <a:gdLst>
                <a:gd name="connsiteX0" fmla="*/ 76200 w 3752850"/>
                <a:gd name="connsiteY0" fmla="*/ 1866900 h 2695575"/>
                <a:gd name="connsiteX1" fmla="*/ 76200 w 3752850"/>
                <a:gd name="connsiteY1" fmla="*/ 1685925 h 2695575"/>
                <a:gd name="connsiteX2" fmla="*/ 0 w 3752850"/>
                <a:gd name="connsiteY2" fmla="*/ 1647825 h 2695575"/>
                <a:gd name="connsiteX3" fmla="*/ 19050 w 3752850"/>
                <a:gd name="connsiteY3" fmla="*/ 1562100 h 2695575"/>
                <a:gd name="connsiteX4" fmla="*/ 1266825 w 3752850"/>
                <a:gd name="connsiteY4" fmla="*/ 457200 h 2695575"/>
                <a:gd name="connsiteX5" fmla="*/ 2047875 w 3752850"/>
                <a:gd name="connsiteY5" fmla="*/ 0 h 2695575"/>
                <a:gd name="connsiteX6" fmla="*/ 3552825 w 3752850"/>
                <a:gd name="connsiteY6" fmla="*/ 1514475 h 2695575"/>
                <a:gd name="connsiteX7" fmla="*/ 3505200 w 3752850"/>
                <a:gd name="connsiteY7" fmla="*/ 1543050 h 2695575"/>
                <a:gd name="connsiteX8" fmla="*/ 3352800 w 3752850"/>
                <a:gd name="connsiteY8" fmla="*/ 1562100 h 2695575"/>
                <a:gd name="connsiteX9" fmla="*/ 3371850 w 3752850"/>
                <a:gd name="connsiteY9" fmla="*/ 1876425 h 2695575"/>
                <a:gd name="connsiteX10" fmla="*/ 3743325 w 3752850"/>
                <a:gd name="connsiteY10" fmla="*/ 1866900 h 2695575"/>
                <a:gd name="connsiteX11" fmla="*/ 3752850 w 3752850"/>
                <a:gd name="connsiteY11" fmla="*/ 2400300 h 2695575"/>
                <a:gd name="connsiteX12" fmla="*/ 3352800 w 3752850"/>
                <a:gd name="connsiteY12" fmla="*/ 2400300 h 2695575"/>
                <a:gd name="connsiteX13" fmla="*/ 3352800 w 3752850"/>
                <a:gd name="connsiteY13" fmla="*/ 2657475 h 2695575"/>
                <a:gd name="connsiteX14" fmla="*/ 1095375 w 3752850"/>
                <a:gd name="connsiteY14" fmla="*/ 2695575 h 2695575"/>
                <a:gd name="connsiteX15" fmla="*/ 990600 w 3752850"/>
                <a:gd name="connsiteY15" fmla="*/ 2552700 h 2695575"/>
                <a:gd name="connsiteX16" fmla="*/ 657225 w 3752850"/>
                <a:gd name="connsiteY16" fmla="*/ 2581275 h 2695575"/>
                <a:gd name="connsiteX17" fmla="*/ 104775 w 3752850"/>
                <a:gd name="connsiteY17" fmla="*/ 2362200 h 2695575"/>
                <a:gd name="connsiteX18" fmla="*/ 76200 w 3752850"/>
                <a:gd name="connsiteY18" fmla="*/ 1866900 h 269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52850" h="2695575">
                  <a:moveTo>
                    <a:pt x="76200" y="1866900"/>
                  </a:moveTo>
                  <a:lnTo>
                    <a:pt x="76200" y="1685925"/>
                  </a:lnTo>
                  <a:lnTo>
                    <a:pt x="0" y="1647825"/>
                  </a:lnTo>
                  <a:lnTo>
                    <a:pt x="19050" y="1562100"/>
                  </a:lnTo>
                  <a:lnTo>
                    <a:pt x="1266825" y="457200"/>
                  </a:lnTo>
                  <a:lnTo>
                    <a:pt x="2047875" y="0"/>
                  </a:lnTo>
                  <a:lnTo>
                    <a:pt x="3552825" y="1514475"/>
                  </a:lnTo>
                  <a:lnTo>
                    <a:pt x="3505200" y="1543050"/>
                  </a:lnTo>
                  <a:lnTo>
                    <a:pt x="3352800" y="1562100"/>
                  </a:lnTo>
                  <a:lnTo>
                    <a:pt x="3371850" y="1876425"/>
                  </a:lnTo>
                  <a:lnTo>
                    <a:pt x="3743325" y="1866900"/>
                  </a:lnTo>
                  <a:lnTo>
                    <a:pt x="3752850" y="2400300"/>
                  </a:lnTo>
                  <a:lnTo>
                    <a:pt x="3352800" y="2400300"/>
                  </a:lnTo>
                  <a:lnTo>
                    <a:pt x="3352800" y="2657475"/>
                  </a:lnTo>
                  <a:lnTo>
                    <a:pt x="1095375" y="2695575"/>
                  </a:lnTo>
                  <a:lnTo>
                    <a:pt x="990600" y="2552700"/>
                  </a:lnTo>
                  <a:lnTo>
                    <a:pt x="657225" y="2581275"/>
                  </a:lnTo>
                  <a:lnTo>
                    <a:pt x="104775" y="2362200"/>
                  </a:lnTo>
                  <a:lnTo>
                    <a:pt x="76200" y="186690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8" name="Rectangle 7"/>
            <p:cNvSpPr/>
            <p:nvPr/>
          </p:nvSpPr>
          <p:spPr>
            <a:xfrm>
              <a:off x="0" y="6045959"/>
              <a:ext cx="8557146" cy="4913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grpSp>
      <p:sp>
        <p:nvSpPr>
          <p:cNvPr id="3" name="Content Placeholder 2"/>
          <p:cNvSpPr>
            <a:spLocks noGrp="1"/>
          </p:cNvSpPr>
          <p:nvPr>
            <p:ph idx="1"/>
          </p:nvPr>
        </p:nvSpPr>
        <p:spPr>
          <a:xfrm>
            <a:off x="356937" y="19141"/>
            <a:ext cx="11434010" cy="6838859"/>
          </a:xfrm>
        </p:spPr>
        <p:txBody>
          <a:bodyPr>
            <a:normAutofit fontScale="92500"/>
          </a:bodyPr>
          <a:lstStyle/>
          <a:p>
            <a:pPr marL="0" indent="0" algn="just">
              <a:buNone/>
            </a:pPr>
            <a:r>
              <a:rPr lang="en-US" dirty="0" smtClean="0">
                <a:solidFill>
                  <a:srgbClr val="CE8B3F"/>
                </a:solidFill>
                <a:latin typeface="Century Gothic" panose="020B0502020202020204" pitchFamily="34" charset="0"/>
              </a:rPr>
              <a:t> </a:t>
            </a:r>
            <a:r>
              <a:rPr lang="en-US" sz="2200" b="1" dirty="0" err="1" smtClean="0">
                <a:solidFill>
                  <a:srgbClr val="CE8B3F"/>
                </a:solidFill>
                <a:latin typeface="Century Gothic" panose="020B0502020202020204" pitchFamily="34" charset="0"/>
              </a:rPr>
              <a:t>Contratación</a:t>
            </a:r>
            <a:r>
              <a:rPr lang="en-US" sz="2200" b="1" dirty="0" smtClean="0">
                <a:solidFill>
                  <a:srgbClr val="CE8B3F"/>
                </a:solidFill>
                <a:latin typeface="Century Gothic" panose="020B0502020202020204" pitchFamily="34" charset="0"/>
              </a:rPr>
              <a:t> </a:t>
            </a:r>
            <a:r>
              <a:rPr lang="en-US" sz="2200" b="1" dirty="0">
                <a:solidFill>
                  <a:srgbClr val="CE8B3F"/>
                </a:solidFill>
                <a:latin typeface="Century Gothic" panose="020B0502020202020204" pitchFamily="34" charset="0"/>
              </a:rPr>
              <a:t>de </a:t>
            </a:r>
            <a:r>
              <a:rPr lang="en-US" sz="2200" b="1" dirty="0" err="1">
                <a:solidFill>
                  <a:srgbClr val="CE8B3F"/>
                </a:solidFill>
                <a:latin typeface="Century Gothic" panose="020B0502020202020204" pitchFamily="34" charset="0"/>
              </a:rPr>
              <a:t>viviendas</a:t>
            </a:r>
            <a:r>
              <a:rPr lang="en-US" sz="2200" b="1" dirty="0">
                <a:solidFill>
                  <a:srgbClr val="CE8B3F"/>
                </a:solidFill>
                <a:latin typeface="Century Gothic" panose="020B0502020202020204" pitchFamily="34" charset="0"/>
              </a:rPr>
              <a:t> </a:t>
            </a:r>
            <a:endParaRPr lang="en-US" sz="2200" dirty="0">
              <a:solidFill>
                <a:srgbClr val="CE8B3F"/>
              </a:solidFill>
              <a:latin typeface="Century Gothic" panose="020B0502020202020204" pitchFamily="34" charset="0"/>
            </a:endParaRPr>
          </a:p>
          <a:p>
            <a:pPr algn="just">
              <a:buClr>
                <a:srgbClr val="FF6600"/>
              </a:buClr>
              <a:buFont typeface="Wingdings" panose="05000000000000000000" pitchFamily="2" charset="2"/>
              <a:buChar char="§"/>
            </a:pPr>
            <a:r>
              <a:rPr lang="es-ES" sz="2100" dirty="0">
                <a:latin typeface="Garamond" panose="02020404030301010803" pitchFamily="18" charset="0"/>
              </a:rPr>
              <a:t>A las familias se le otorgará un vale con el </a:t>
            </a:r>
            <a:r>
              <a:rPr lang="es-ES" sz="2100" dirty="0" smtClean="0">
                <a:latin typeface="Garamond" panose="02020404030301010803" pitchFamily="18" charset="0"/>
              </a:rPr>
              <a:t>que </a:t>
            </a:r>
            <a:r>
              <a:rPr lang="es-ES" sz="2100" dirty="0">
                <a:latin typeface="Garamond" panose="02020404030301010803" pitchFamily="18" charset="0"/>
              </a:rPr>
              <a:t>acudirán al mercado privado a buscar vivienda. </a:t>
            </a:r>
          </a:p>
          <a:p>
            <a:pPr algn="just">
              <a:buClr>
                <a:srgbClr val="FF6600"/>
              </a:buClr>
              <a:buFont typeface="Wingdings" panose="05000000000000000000" pitchFamily="2" charset="2"/>
              <a:buChar char="§"/>
            </a:pPr>
            <a:r>
              <a:rPr lang="es-ES" sz="2100" dirty="0" smtClean="0">
                <a:latin typeface="Garamond" panose="02020404030301010803" pitchFamily="18" charset="0"/>
              </a:rPr>
              <a:t>El </a:t>
            </a:r>
            <a:r>
              <a:rPr lang="es-ES" sz="2100" dirty="0">
                <a:latin typeface="Garamond" panose="02020404030301010803" pitchFamily="18" charset="0"/>
              </a:rPr>
              <a:t>dueño de la vivienda seleccionada completará un formulario de Solicitud </a:t>
            </a:r>
            <a:r>
              <a:rPr lang="en-US" sz="2100" dirty="0" smtClean="0">
                <a:latin typeface="Garamond" panose="02020404030301010803" pitchFamily="18" charset="0"/>
              </a:rPr>
              <a:t>de </a:t>
            </a:r>
            <a:r>
              <a:rPr lang="en-US" sz="2100" dirty="0" err="1">
                <a:latin typeface="Garamond" panose="02020404030301010803" pitchFamily="18" charset="0"/>
              </a:rPr>
              <a:t>Aprobación</a:t>
            </a:r>
            <a:r>
              <a:rPr lang="en-US" sz="2100" dirty="0">
                <a:latin typeface="Garamond" panose="02020404030301010803" pitchFamily="18" charset="0"/>
              </a:rPr>
              <a:t> de </a:t>
            </a:r>
            <a:r>
              <a:rPr lang="en-US" sz="2100" dirty="0" err="1">
                <a:latin typeface="Garamond" panose="02020404030301010803" pitchFamily="18" charset="0"/>
              </a:rPr>
              <a:t>Arrendamiento</a:t>
            </a:r>
            <a:r>
              <a:rPr lang="en-US" sz="2100" dirty="0">
                <a:latin typeface="Garamond" panose="02020404030301010803" pitchFamily="18" charset="0"/>
              </a:rPr>
              <a:t>. </a:t>
            </a:r>
          </a:p>
          <a:p>
            <a:pPr algn="just">
              <a:buClr>
                <a:srgbClr val="FF6600"/>
              </a:buClr>
              <a:buFont typeface="Wingdings" panose="05000000000000000000" pitchFamily="2" charset="2"/>
              <a:buChar char="§"/>
            </a:pPr>
            <a:r>
              <a:rPr lang="es-ES" sz="2100" dirty="0" smtClean="0">
                <a:latin typeface="Garamond" panose="02020404030301010803" pitchFamily="18" charset="0"/>
              </a:rPr>
              <a:t>Un </a:t>
            </a:r>
            <a:r>
              <a:rPr lang="es-ES" sz="2100" dirty="0">
                <a:latin typeface="Garamond" panose="02020404030301010803" pitchFamily="18" charset="0"/>
              </a:rPr>
              <a:t>inspector de vivienda de la Agencia inspeccionará la unidad, para asegurarse que reúne los requisitos de HUD. </a:t>
            </a:r>
            <a:endParaRPr lang="en-US" sz="2100" dirty="0">
              <a:latin typeface="Garamond" panose="02020404030301010803" pitchFamily="18" charset="0"/>
            </a:endParaRPr>
          </a:p>
          <a:p>
            <a:pPr algn="just">
              <a:buClr>
                <a:srgbClr val="FF6600"/>
              </a:buClr>
              <a:buFont typeface="Wingdings" panose="05000000000000000000" pitchFamily="2" charset="2"/>
              <a:buChar char="§"/>
            </a:pPr>
            <a:r>
              <a:rPr lang="es-ES" sz="2100" dirty="0" smtClean="0">
                <a:latin typeface="Garamond" panose="02020404030301010803" pitchFamily="18" charset="0"/>
              </a:rPr>
              <a:t>Se </a:t>
            </a:r>
            <a:r>
              <a:rPr lang="es-ES" sz="2100" dirty="0">
                <a:latin typeface="Garamond" panose="02020404030301010803" pitchFamily="18" charset="0"/>
              </a:rPr>
              <a:t>firmará un contrato privado de arrendamiento entre el participante y arrendador con vigencia de un año. </a:t>
            </a:r>
            <a:endParaRPr lang="en-US" sz="2100" dirty="0">
              <a:latin typeface="Garamond" panose="02020404030301010803" pitchFamily="18" charset="0"/>
            </a:endParaRPr>
          </a:p>
          <a:p>
            <a:pPr algn="just">
              <a:buClr>
                <a:srgbClr val="FF6600"/>
              </a:buClr>
              <a:buFont typeface="Wingdings" panose="05000000000000000000" pitchFamily="2" charset="2"/>
              <a:buChar char="§"/>
            </a:pPr>
            <a:r>
              <a:rPr lang="es-ES" sz="2100" dirty="0" smtClean="0">
                <a:latin typeface="Garamond" panose="02020404030301010803" pitchFamily="18" charset="0"/>
              </a:rPr>
              <a:t>Se </a:t>
            </a:r>
            <a:r>
              <a:rPr lang="es-ES" sz="2100" dirty="0">
                <a:latin typeface="Garamond" panose="02020404030301010803" pitchFamily="18" charset="0"/>
              </a:rPr>
              <a:t>firmará un contrato de subsidio entre el Departamento de la Vivienda y el dueño. </a:t>
            </a:r>
            <a:endParaRPr lang="es-ES" sz="2100" dirty="0" smtClean="0">
              <a:latin typeface="Garamond" panose="02020404030301010803" pitchFamily="18" charset="0"/>
            </a:endParaRPr>
          </a:p>
          <a:p>
            <a:pPr marL="0" indent="0" algn="just">
              <a:buNone/>
            </a:pPr>
            <a:r>
              <a:rPr lang="en-US" sz="2200" b="1" dirty="0" err="1" smtClean="0">
                <a:solidFill>
                  <a:srgbClr val="CE8B3F"/>
                </a:solidFill>
                <a:latin typeface="Century Gothic" panose="020B0502020202020204" pitchFamily="34" charset="0"/>
              </a:rPr>
              <a:t>Condiciones</a:t>
            </a:r>
            <a:r>
              <a:rPr lang="en-US" sz="2200" b="1" dirty="0" smtClean="0">
                <a:solidFill>
                  <a:srgbClr val="CE8B3F"/>
                </a:solidFill>
                <a:latin typeface="Century Gothic" panose="020B0502020202020204" pitchFamily="34" charset="0"/>
              </a:rPr>
              <a:t> </a:t>
            </a:r>
            <a:r>
              <a:rPr lang="en-US" sz="2200" b="1" dirty="0">
                <a:solidFill>
                  <a:srgbClr val="CE8B3F"/>
                </a:solidFill>
                <a:latin typeface="Century Gothic" panose="020B0502020202020204" pitchFamily="34" charset="0"/>
              </a:rPr>
              <a:t>de la </a:t>
            </a:r>
            <a:r>
              <a:rPr lang="en-US" sz="2200" b="1" dirty="0" err="1">
                <a:solidFill>
                  <a:srgbClr val="CE8B3F"/>
                </a:solidFill>
                <a:latin typeface="Century Gothic" panose="020B0502020202020204" pitchFamily="34" charset="0"/>
              </a:rPr>
              <a:t>vivienda</a:t>
            </a:r>
            <a:r>
              <a:rPr lang="en-US" sz="2200" b="1" dirty="0">
                <a:solidFill>
                  <a:srgbClr val="CE8B3F"/>
                </a:solidFill>
                <a:latin typeface="Century Gothic" panose="020B0502020202020204" pitchFamily="34" charset="0"/>
              </a:rPr>
              <a:t> </a:t>
            </a:r>
            <a:endParaRPr lang="en-US" sz="2200" dirty="0">
              <a:solidFill>
                <a:srgbClr val="CE8B3F"/>
              </a:solidFill>
              <a:latin typeface="Century Gothic" panose="020B0502020202020204" pitchFamily="34" charset="0"/>
            </a:endParaRPr>
          </a:p>
          <a:p>
            <a:pPr algn="just">
              <a:lnSpc>
                <a:spcPct val="170000"/>
              </a:lnSpc>
              <a:buClr>
                <a:srgbClr val="FF6600"/>
              </a:buClr>
              <a:buFont typeface="Wingdings" panose="05000000000000000000" pitchFamily="2" charset="2"/>
              <a:buChar char="§"/>
            </a:pPr>
            <a:r>
              <a:rPr lang="es-ES" sz="2100" dirty="0">
                <a:latin typeface="Garamond" panose="02020404030301010803" pitchFamily="18" charset="0"/>
              </a:rPr>
              <a:t>Para ser elegibles, las viviendas tienen que cumplir con los estándares de salubridad y seguridad según disposiciones de la Ley Federal. Las rentas a contratar deberán estar dentro del marco de razonabilidad de rentas del mercado establecidas por HUD</a:t>
            </a:r>
            <a:r>
              <a:rPr lang="es-ES" sz="2100" dirty="0" smtClean="0">
                <a:latin typeface="Garamond" panose="02020404030301010803" pitchFamily="18" charset="0"/>
              </a:rPr>
              <a:t>.</a:t>
            </a:r>
          </a:p>
          <a:p>
            <a:pPr marL="0" indent="0" algn="just">
              <a:buNone/>
            </a:pPr>
            <a:r>
              <a:rPr lang="en-US" sz="2200" b="1" dirty="0" err="1" smtClean="0">
                <a:solidFill>
                  <a:srgbClr val="CE8B3F"/>
                </a:solidFill>
                <a:latin typeface="Century Gothic" panose="020B0502020202020204" pitchFamily="34" charset="0"/>
              </a:rPr>
              <a:t>Fianza</a:t>
            </a:r>
            <a:r>
              <a:rPr lang="en-US" sz="2200" b="1" dirty="0" smtClean="0">
                <a:solidFill>
                  <a:srgbClr val="CE8B3F"/>
                </a:solidFill>
                <a:latin typeface="Century Gothic" panose="020B0502020202020204" pitchFamily="34" charset="0"/>
              </a:rPr>
              <a:t> </a:t>
            </a:r>
            <a:endParaRPr lang="en-US" sz="2200" dirty="0">
              <a:solidFill>
                <a:srgbClr val="CE8B3F"/>
              </a:solidFill>
              <a:latin typeface="Century Gothic" panose="020B0502020202020204" pitchFamily="34" charset="0"/>
            </a:endParaRPr>
          </a:p>
          <a:p>
            <a:pPr algn="just">
              <a:buClr>
                <a:srgbClr val="FF6600"/>
              </a:buClr>
              <a:buFont typeface="Wingdings" panose="05000000000000000000" pitchFamily="2" charset="2"/>
              <a:buChar char="§"/>
            </a:pPr>
            <a:r>
              <a:rPr lang="es-ES" sz="1900" dirty="0">
                <a:latin typeface="Garamond" panose="02020404030301010803" pitchFamily="18" charset="0"/>
              </a:rPr>
              <a:t>La familia pagará al arrendador hasta un máximo de la renta mensual contratada. </a:t>
            </a:r>
            <a:endParaRPr lang="es-ES" sz="1900" dirty="0" smtClean="0">
              <a:latin typeface="Garamond" panose="02020404030301010803" pitchFamily="18" charset="0"/>
            </a:endParaRPr>
          </a:p>
          <a:p>
            <a:pPr marL="0" indent="0" algn="just">
              <a:buNone/>
            </a:pPr>
            <a:r>
              <a:rPr lang="es-ES" sz="2200" b="1" dirty="0" smtClean="0">
                <a:solidFill>
                  <a:srgbClr val="CE8B3F"/>
                </a:solidFill>
                <a:latin typeface="Century Gothic" panose="020B0502020202020204" pitchFamily="34" charset="0"/>
              </a:rPr>
              <a:t>¿</a:t>
            </a:r>
            <a:r>
              <a:rPr lang="es-ES" sz="2200" b="1" dirty="0">
                <a:solidFill>
                  <a:srgbClr val="CE8B3F"/>
                </a:solidFill>
                <a:latin typeface="Century Gothic" panose="020B0502020202020204" pitchFamily="34" charset="0"/>
              </a:rPr>
              <a:t>Quién es el responsable de pagar el alquiler? </a:t>
            </a:r>
            <a:endParaRPr lang="es-ES" sz="2200" dirty="0">
              <a:solidFill>
                <a:srgbClr val="CE8B3F"/>
              </a:solidFill>
              <a:latin typeface="Century Gothic" panose="020B0502020202020204" pitchFamily="34" charset="0"/>
            </a:endParaRPr>
          </a:p>
          <a:p>
            <a:pPr algn="just">
              <a:buClr>
                <a:srgbClr val="FF6600"/>
              </a:buClr>
              <a:buFont typeface="Wingdings" panose="05000000000000000000" pitchFamily="2" charset="2"/>
              <a:buChar char="§"/>
            </a:pPr>
            <a:r>
              <a:rPr lang="es-ES" sz="1900" dirty="0">
                <a:latin typeface="Garamond" panose="02020404030301010803" pitchFamily="18" charset="0"/>
              </a:rPr>
              <a:t>La familia es responsable de pagar una aportación de acuerdo a sus ingresos. </a:t>
            </a:r>
          </a:p>
          <a:p>
            <a:pPr algn="just">
              <a:buClr>
                <a:srgbClr val="FF6600"/>
              </a:buClr>
              <a:buFont typeface="Wingdings" panose="05000000000000000000" pitchFamily="2" charset="2"/>
              <a:buChar char="§"/>
            </a:pPr>
            <a:r>
              <a:rPr lang="es-ES" sz="1900" dirty="0">
                <a:latin typeface="Garamond" panose="02020404030301010803" pitchFamily="18" charset="0"/>
              </a:rPr>
              <a:t>El Departamento de la Vivienda pagará la diferencia en calidad de subsidio. </a:t>
            </a:r>
          </a:p>
          <a:p>
            <a:pPr>
              <a:buClr>
                <a:srgbClr val="FF6600"/>
              </a:buClr>
              <a:buFont typeface="Wingdings" panose="05000000000000000000" pitchFamily="2" charset="2"/>
              <a:buChar char="§"/>
            </a:pPr>
            <a:r>
              <a:rPr lang="en-US" sz="1900" dirty="0" err="1">
                <a:latin typeface="Garamond" panose="02020404030301010803" pitchFamily="18" charset="0"/>
              </a:rPr>
              <a:t>En</a:t>
            </a:r>
            <a:r>
              <a:rPr lang="en-US" sz="1900" dirty="0">
                <a:latin typeface="Garamond" panose="02020404030301010803" pitchFamily="18" charset="0"/>
              </a:rPr>
              <a:t> </a:t>
            </a:r>
            <a:r>
              <a:rPr lang="en-US" sz="1900" dirty="0" err="1">
                <a:latin typeface="Garamond" panose="02020404030301010803" pitchFamily="18" charset="0"/>
              </a:rPr>
              <a:t>determinados</a:t>
            </a:r>
            <a:r>
              <a:rPr lang="en-US" sz="1900" dirty="0">
                <a:latin typeface="Garamond" panose="02020404030301010803" pitchFamily="18" charset="0"/>
              </a:rPr>
              <a:t> </a:t>
            </a:r>
            <a:r>
              <a:rPr lang="en-US" sz="1900" dirty="0" err="1">
                <a:latin typeface="Garamond" panose="02020404030301010803" pitchFamily="18" charset="0"/>
              </a:rPr>
              <a:t>casos</a:t>
            </a:r>
            <a:r>
              <a:rPr lang="en-US" sz="1900" dirty="0">
                <a:latin typeface="Garamond" panose="02020404030301010803" pitchFamily="18" charset="0"/>
              </a:rPr>
              <a:t> </a:t>
            </a:r>
            <a:r>
              <a:rPr lang="es-ES" sz="1900" dirty="0" smtClean="0">
                <a:latin typeface="Garamond" panose="02020404030301010803" pitchFamily="18" charset="0"/>
              </a:rPr>
              <a:t>el Departamento de la Vivienda </a:t>
            </a:r>
            <a:r>
              <a:rPr lang="es-ES" sz="1900" dirty="0">
                <a:latin typeface="Garamond" panose="02020404030301010803" pitchFamily="18" charset="0"/>
              </a:rPr>
              <a:t>aportará el total de la renta. </a:t>
            </a:r>
            <a:endParaRPr lang="en-US" sz="1900" dirty="0">
              <a:latin typeface="Garamond" panose="02020404030301010803" pitchFamily="18" charset="0"/>
            </a:endParaRPr>
          </a:p>
        </p:txBody>
      </p:sp>
    </p:spTree>
    <p:extLst>
      <p:ext uri="{BB962C8B-B14F-4D97-AF65-F5344CB8AC3E}">
        <p14:creationId xmlns:p14="http://schemas.microsoft.com/office/powerpoint/2010/main" val="710564146"/>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4" name="Group 3"/>
          <p:cNvGrpSpPr/>
          <p:nvPr/>
        </p:nvGrpSpPr>
        <p:grpSpPr>
          <a:xfrm>
            <a:off x="4898422" y="-1247952"/>
            <a:ext cx="7501169" cy="5370819"/>
            <a:chOff x="2332643" y="-1247952"/>
            <a:chExt cx="7501169" cy="5370819"/>
          </a:xfrm>
        </p:grpSpPr>
        <p:sp>
          <p:nvSpPr>
            <p:cNvPr id="7" name="Content Placeholder 5"/>
            <p:cNvSpPr txBox="1">
              <a:spLocks/>
            </p:cNvSpPr>
            <p:nvPr/>
          </p:nvSpPr>
          <p:spPr>
            <a:xfrm>
              <a:off x="4650624" y="-1247952"/>
              <a:ext cx="5183188" cy="36845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80000" dirty="0" smtClean="0">
                  <a:solidFill>
                    <a:schemeClr val="bg1"/>
                  </a:solidFill>
                  <a:latin typeface="Century Gothic" panose="020B0502020202020204" pitchFamily="34" charset="0"/>
                </a:rPr>
                <a:t>8</a:t>
              </a:r>
              <a:endParaRPr lang="es-PR" sz="80000" dirty="0">
                <a:solidFill>
                  <a:schemeClr val="bg1"/>
                </a:solidFill>
                <a:latin typeface="Century Gothic" panose="020B0502020202020204" pitchFamily="34" charset="0"/>
              </a:endParaRPr>
            </a:p>
          </p:txBody>
        </p:sp>
        <p:sp>
          <p:nvSpPr>
            <p:cNvPr id="5" name="Content Placeholder 5"/>
            <p:cNvSpPr txBox="1">
              <a:spLocks/>
            </p:cNvSpPr>
            <p:nvPr/>
          </p:nvSpPr>
          <p:spPr>
            <a:xfrm>
              <a:off x="2332643" y="438279"/>
              <a:ext cx="5183188" cy="36845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80000" dirty="0" smtClean="0">
                  <a:solidFill>
                    <a:schemeClr val="bg1">
                      <a:lumMod val="95000"/>
                    </a:schemeClr>
                  </a:solidFill>
                  <a:latin typeface="Century Gothic" panose="020B0502020202020204" pitchFamily="34" charset="0"/>
                </a:rPr>
                <a:t>S</a:t>
              </a:r>
              <a:endParaRPr lang="es-PR" sz="80000" dirty="0">
                <a:solidFill>
                  <a:schemeClr val="bg1">
                    <a:lumMod val="95000"/>
                  </a:schemeClr>
                </a:solidFill>
                <a:latin typeface="Century Gothic" panose="020B0502020202020204" pitchFamily="34" charset="0"/>
              </a:endParaRPr>
            </a:p>
          </p:txBody>
        </p:sp>
      </p:grpSp>
      <p:grpSp>
        <p:nvGrpSpPr>
          <p:cNvPr id="6" name="Group 5"/>
          <p:cNvGrpSpPr/>
          <p:nvPr/>
        </p:nvGrpSpPr>
        <p:grpSpPr>
          <a:xfrm>
            <a:off x="0" y="4182204"/>
            <a:ext cx="12192000" cy="2695575"/>
            <a:chOff x="0" y="4182204"/>
            <a:chExt cx="12192000" cy="2695575"/>
          </a:xfrm>
        </p:grpSpPr>
        <p:sp>
          <p:nvSpPr>
            <p:cNvPr id="8" name="Freeform 7"/>
            <p:cNvSpPr/>
            <p:nvPr/>
          </p:nvSpPr>
          <p:spPr>
            <a:xfrm>
              <a:off x="8439150" y="4182204"/>
              <a:ext cx="3752850" cy="2695575"/>
            </a:xfrm>
            <a:custGeom>
              <a:avLst/>
              <a:gdLst>
                <a:gd name="connsiteX0" fmla="*/ 76200 w 3752850"/>
                <a:gd name="connsiteY0" fmla="*/ 1866900 h 2695575"/>
                <a:gd name="connsiteX1" fmla="*/ 76200 w 3752850"/>
                <a:gd name="connsiteY1" fmla="*/ 1685925 h 2695575"/>
                <a:gd name="connsiteX2" fmla="*/ 0 w 3752850"/>
                <a:gd name="connsiteY2" fmla="*/ 1647825 h 2695575"/>
                <a:gd name="connsiteX3" fmla="*/ 19050 w 3752850"/>
                <a:gd name="connsiteY3" fmla="*/ 1562100 h 2695575"/>
                <a:gd name="connsiteX4" fmla="*/ 1266825 w 3752850"/>
                <a:gd name="connsiteY4" fmla="*/ 457200 h 2695575"/>
                <a:gd name="connsiteX5" fmla="*/ 2047875 w 3752850"/>
                <a:gd name="connsiteY5" fmla="*/ 0 h 2695575"/>
                <a:gd name="connsiteX6" fmla="*/ 3552825 w 3752850"/>
                <a:gd name="connsiteY6" fmla="*/ 1514475 h 2695575"/>
                <a:gd name="connsiteX7" fmla="*/ 3505200 w 3752850"/>
                <a:gd name="connsiteY7" fmla="*/ 1543050 h 2695575"/>
                <a:gd name="connsiteX8" fmla="*/ 3352800 w 3752850"/>
                <a:gd name="connsiteY8" fmla="*/ 1562100 h 2695575"/>
                <a:gd name="connsiteX9" fmla="*/ 3371850 w 3752850"/>
                <a:gd name="connsiteY9" fmla="*/ 1876425 h 2695575"/>
                <a:gd name="connsiteX10" fmla="*/ 3743325 w 3752850"/>
                <a:gd name="connsiteY10" fmla="*/ 1866900 h 2695575"/>
                <a:gd name="connsiteX11" fmla="*/ 3752850 w 3752850"/>
                <a:gd name="connsiteY11" fmla="*/ 2400300 h 2695575"/>
                <a:gd name="connsiteX12" fmla="*/ 3352800 w 3752850"/>
                <a:gd name="connsiteY12" fmla="*/ 2400300 h 2695575"/>
                <a:gd name="connsiteX13" fmla="*/ 3352800 w 3752850"/>
                <a:gd name="connsiteY13" fmla="*/ 2657475 h 2695575"/>
                <a:gd name="connsiteX14" fmla="*/ 1095375 w 3752850"/>
                <a:gd name="connsiteY14" fmla="*/ 2695575 h 2695575"/>
                <a:gd name="connsiteX15" fmla="*/ 990600 w 3752850"/>
                <a:gd name="connsiteY15" fmla="*/ 2552700 h 2695575"/>
                <a:gd name="connsiteX16" fmla="*/ 657225 w 3752850"/>
                <a:gd name="connsiteY16" fmla="*/ 2581275 h 2695575"/>
                <a:gd name="connsiteX17" fmla="*/ 104775 w 3752850"/>
                <a:gd name="connsiteY17" fmla="*/ 2362200 h 2695575"/>
                <a:gd name="connsiteX18" fmla="*/ 76200 w 3752850"/>
                <a:gd name="connsiteY18" fmla="*/ 1866900 h 269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52850" h="2695575">
                  <a:moveTo>
                    <a:pt x="76200" y="1866900"/>
                  </a:moveTo>
                  <a:lnTo>
                    <a:pt x="76200" y="1685925"/>
                  </a:lnTo>
                  <a:lnTo>
                    <a:pt x="0" y="1647825"/>
                  </a:lnTo>
                  <a:lnTo>
                    <a:pt x="19050" y="1562100"/>
                  </a:lnTo>
                  <a:lnTo>
                    <a:pt x="1266825" y="457200"/>
                  </a:lnTo>
                  <a:lnTo>
                    <a:pt x="2047875" y="0"/>
                  </a:lnTo>
                  <a:lnTo>
                    <a:pt x="3552825" y="1514475"/>
                  </a:lnTo>
                  <a:lnTo>
                    <a:pt x="3505200" y="1543050"/>
                  </a:lnTo>
                  <a:lnTo>
                    <a:pt x="3352800" y="1562100"/>
                  </a:lnTo>
                  <a:lnTo>
                    <a:pt x="3371850" y="1876425"/>
                  </a:lnTo>
                  <a:lnTo>
                    <a:pt x="3743325" y="1866900"/>
                  </a:lnTo>
                  <a:lnTo>
                    <a:pt x="3752850" y="2400300"/>
                  </a:lnTo>
                  <a:lnTo>
                    <a:pt x="3352800" y="2400300"/>
                  </a:lnTo>
                  <a:lnTo>
                    <a:pt x="3352800" y="2657475"/>
                  </a:lnTo>
                  <a:lnTo>
                    <a:pt x="1095375" y="2695575"/>
                  </a:lnTo>
                  <a:lnTo>
                    <a:pt x="990600" y="2552700"/>
                  </a:lnTo>
                  <a:lnTo>
                    <a:pt x="657225" y="2581275"/>
                  </a:lnTo>
                  <a:lnTo>
                    <a:pt x="104775" y="2362200"/>
                  </a:lnTo>
                  <a:lnTo>
                    <a:pt x="76200" y="186690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9" name="Rectangle 8"/>
            <p:cNvSpPr/>
            <p:nvPr/>
          </p:nvSpPr>
          <p:spPr>
            <a:xfrm>
              <a:off x="0" y="6045959"/>
              <a:ext cx="8557146" cy="4913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grpSp>
      <p:sp>
        <p:nvSpPr>
          <p:cNvPr id="3" name="Content Placeholder 2"/>
          <p:cNvSpPr>
            <a:spLocks noGrp="1"/>
          </p:cNvSpPr>
          <p:nvPr>
            <p:ph idx="1"/>
          </p:nvPr>
        </p:nvSpPr>
        <p:spPr>
          <a:xfrm>
            <a:off x="309722" y="642351"/>
            <a:ext cx="10515600" cy="5661467"/>
          </a:xfrm>
        </p:spPr>
        <p:txBody>
          <a:bodyPr>
            <a:normAutofit fontScale="77500" lnSpcReduction="20000"/>
          </a:bodyPr>
          <a:lstStyle/>
          <a:p>
            <a:pPr marL="0" indent="0" algn="just">
              <a:buNone/>
            </a:pPr>
            <a:r>
              <a:rPr lang="es-ES" sz="3100" b="1" dirty="0" smtClean="0">
                <a:solidFill>
                  <a:srgbClr val="017872"/>
                </a:solidFill>
                <a:latin typeface="Century Gothic" panose="020B0502020202020204" pitchFamily="34" charset="0"/>
              </a:rPr>
              <a:t>Requisitos </a:t>
            </a:r>
            <a:r>
              <a:rPr lang="es-ES" sz="3100" b="1" dirty="0">
                <a:solidFill>
                  <a:srgbClr val="017872"/>
                </a:solidFill>
                <a:latin typeface="Century Gothic" panose="020B0502020202020204" pitchFamily="34" charset="0"/>
              </a:rPr>
              <a:t>para inscribir viviendas en el Programa de Sección 8: </a:t>
            </a:r>
            <a:endParaRPr lang="es-ES" sz="3100" dirty="0">
              <a:solidFill>
                <a:srgbClr val="017872"/>
              </a:solidFill>
              <a:latin typeface="Century Gothic" panose="020B0502020202020204" pitchFamily="34" charset="0"/>
            </a:endParaRPr>
          </a:p>
          <a:p>
            <a:pPr marL="0" indent="0" algn="just">
              <a:buNone/>
            </a:pPr>
            <a:endParaRPr lang="es-ES" sz="1600" dirty="0" smtClean="0">
              <a:solidFill>
                <a:srgbClr val="017872"/>
              </a:solidFill>
              <a:latin typeface="Century Gothic" panose="020B0502020202020204" pitchFamily="34" charset="0"/>
            </a:endParaRPr>
          </a:p>
          <a:p>
            <a:pPr marL="0" indent="0" algn="just">
              <a:buNone/>
            </a:pPr>
            <a:r>
              <a:rPr lang="es-ES" dirty="0" smtClean="0">
                <a:latin typeface="Garamond" panose="02020404030301010803" pitchFamily="18" charset="0"/>
              </a:rPr>
              <a:t>Pueden </a:t>
            </a:r>
            <a:r>
              <a:rPr lang="es-ES" dirty="0">
                <a:latin typeface="Garamond" panose="02020404030301010803" pitchFamily="18" charset="0"/>
              </a:rPr>
              <a:t>ser arrendadores los dueños de vivienda, siempre que cumplan con los siguientes requisitos: </a:t>
            </a:r>
          </a:p>
          <a:p>
            <a:pPr algn="just">
              <a:buClr>
                <a:srgbClr val="FF6600"/>
              </a:buClr>
              <a:buFont typeface="Wingdings" panose="05000000000000000000" pitchFamily="2" charset="2"/>
              <a:buChar char="§"/>
            </a:pPr>
            <a:r>
              <a:rPr lang="es-ES" dirty="0" smtClean="0">
                <a:latin typeface="Garamond" panose="02020404030301010803" pitchFamily="18" charset="0"/>
              </a:rPr>
              <a:t>Tener </a:t>
            </a:r>
            <a:r>
              <a:rPr lang="es-ES" dirty="0">
                <a:latin typeface="Garamond" panose="02020404030301010803" pitchFamily="18" charset="0"/>
              </a:rPr>
              <a:t>evidencia de ser los dueños de la propiedad. (Copia de la escritura) </a:t>
            </a:r>
            <a:endParaRPr lang="en-US" dirty="0">
              <a:latin typeface="Garamond" panose="02020404030301010803" pitchFamily="18" charset="0"/>
            </a:endParaRPr>
          </a:p>
          <a:p>
            <a:pPr algn="just">
              <a:buClr>
                <a:srgbClr val="FF6600"/>
              </a:buClr>
              <a:buFont typeface="Wingdings" panose="05000000000000000000" pitchFamily="2" charset="2"/>
              <a:buChar char="§"/>
            </a:pPr>
            <a:r>
              <a:rPr lang="en-US" dirty="0" err="1" smtClean="0">
                <a:latin typeface="Garamond" panose="02020404030301010803" pitchFamily="18" charset="0"/>
              </a:rPr>
              <a:t>Certificación</a:t>
            </a:r>
            <a:r>
              <a:rPr lang="en-US" dirty="0" smtClean="0">
                <a:latin typeface="Garamond" panose="02020404030301010803" pitchFamily="18" charset="0"/>
              </a:rPr>
              <a:t> </a:t>
            </a:r>
            <a:r>
              <a:rPr lang="en-US" dirty="0">
                <a:latin typeface="Garamond" panose="02020404030301010803" pitchFamily="18" charset="0"/>
              </a:rPr>
              <a:t>de </a:t>
            </a:r>
            <a:r>
              <a:rPr lang="en-US" dirty="0" err="1" smtClean="0">
                <a:latin typeface="Garamond" panose="02020404030301010803" pitchFamily="18" charset="0"/>
              </a:rPr>
              <a:t>Asume</a:t>
            </a:r>
            <a:endParaRPr lang="en-US" dirty="0" smtClean="0">
              <a:latin typeface="Garamond" panose="02020404030301010803" pitchFamily="18" charset="0"/>
            </a:endParaRPr>
          </a:p>
          <a:p>
            <a:pPr algn="just">
              <a:buClr>
                <a:srgbClr val="FF6600"/>
              </a:buClr>
              <a:buFont typeface="Wingdings" panose="05000000000000000000" pitchFamily="2" charset="2"/>
              <a:buChar char="§"/>
            </a:pPr>
            <a:r>
              <a:rPr lang="en-US" dirty="0" err="1" smtClean="0">
                <a:latin typeface="Garamond" panose="02020404030301010803" pitchFamily="18" charset="0"/>
              </a:rPr>
              <a:t>Proveer</a:t>
            </a:r>
            <a:r>
              <a:rPr lang="en-US" dirty="0" smtClean="0">
                <a:latin typeface="Garamond" panose="02020404030301010803" pitchFamily="18" charset="0"/>
              </a:rPr>
              <a:t> </a:t>
            </a:r>
            <a:r>
              <a:rPr lang="en-US" dirty="0" err="1">
                <a:latin typeface="Garamond" panose="02020404030301010803" pitchFamily="18" charset="0"/>
              </a:rPr>
              <a:t>Certificado</a:t>
            </a:r>
            <a:r>
              <a:rPr lang="en-US" dirty="0">
                <a:latin typeface="Garamond" panose="02020404030301010803" pitchFamily="18" charset="0"/>
              </a:rPr>
              <a:t> </a:t>
            </a:r>
            <a:r>
              <a:rPr lang="en-US" dirty="0" err="1">
                <a:latin typeface="Garamond" panose="02020404030301010803" pitchFamily="18" charset="0"/>
              </a:rPr>
              <a:t>Negativo</a:t>
            </a:r>
            <a:r>
              <a:rPr lang="en-US" dirty="0">
                <a:latin typeface="Garamond" panose="02020404030301010803" pitchFamily="18" charset="0"/>
              </a:rPr>
              <a:t> de </a:t>
            </a:r>
            <a:r>
              <a:rPr lang="en-US" dirty="0" err="1" smtClean="0">
                <a:latin typeface="Garamond" panose="02020404030301010803" pitchFamily="18" charset="0"/>
              </a:rPr>
              <a:t>Antecedentes</a:t>
            </a:r>
            <a:r>
              <a:rPr lang="en-US" dirty="0" smtClean="0">
                <a:latin typeface="Garamond" panose="02020404030301010803" pitchFamily="18" charset="0"/>
              </a:rPr>
              <a:t> </a:t>
            </a:r>
            <a:r>
              <a:rPr lang="en-US" dirty="0" err="1" smtClean="0">
                <a:latin typeface="Garamond" panose="02020404030301010803" pitchFamily="18" charset="0"/>
              </a:rPr>
              <a:t>Penales</a:t>
            </a:r>
            <a:endParaRPr lang="en-US" dirty="0">
              <a:latin typeface="Garamond" panose="02020404030301010803" pitchFamily="18" charset="0"/>
            </a:endParaRPr>
          </a:p>
          <a:p>
            <a:pPr marL="0" indent="0" algn="just">
              <a:buNone/>
            </a:pPr>
            <a:endParaRPr lang="es-ES" sz="1400" b="1" dirty="0" smtClean="0">
              <a:latin typeface="Garamond" panose="02020404030301010803" pitchFamily="18" charset="0"/>
            </a:endParaRPr>
          </a:p>
          <a:p>
            <a:pPr marL="0" indent="0" algn="just">
              <a:buNone/>
            </a:pPr>
            <a:r>
              <a:rPr lang="es-ES" sz="2600" b="1" dirty="0" smtClean="0">
                <a:solidFill>
                  <a:srgbClr val="CE8B3F"/>
                </a:solidFill>
                <a:latin typeface="Century Gothic" panose="020B0502020202020204" pitchFamily="34" charset="0"/>
              </a:rPr>
              <a:t>Violaciones </a:t>
            </a:r>
            <a:r>
              <a:rPr lang="es-ES" sz="2600" b="1" dirty="0">
                <a:solidFill>
                  <a:srgbClr val="CE8B3F"/>
                </a:solidFill>
                <a:latin typeface="Century Gothic" panose="020B0502020202020204" pitchFamily="34" charset="0"/>
              </a:rPr>
              <a:t>por parte del arrendador que pueden dar lugar a la cancelación del </a:t>
            </a:r>
            <a:r>
              <a:rPr lang="es-ES" sz="2600" b="1" dirty="0" smtClean="0">
                <a:solidFill>
                  <a:srgbClr val="CE8B3F"/>
                </a:solidFill>
                <a:latin typeface="Century Gothic" panose="020B0502020202020204" pitchFamily="34" charset="0"/>
              </a:rPr>
              <a:t>contrato:</a:t>
            </a:r>
            <a:endParaRPr lang="es-ES" sz="2600" dirty="0">
              <a:solidFill>
                <a:srgbClr val="CE8B3F"/>
              </a:solidFill>
              <a:latin typeface="Century Gothic" panose="020B0502020202020204" pitchFamily="34" charset="0"/>
            </a:endParaRPr>
          </a:p>
          <a:p>
            <a:pPr algn="just">
              <a:buClr>
                <a:srgbClr val="FF6600"/>
              </a:buClr>
              <a:buFont typeface="Wingdings" panose="05000000000000000000" pitchFamily="2" charset="2"/>
              <a:buChar char="§"/>
            </a:pPr>
            <a:r>
              <a:rPr lang="es-ES" dirty="0" smtClean="0">
                <a:latin typeface="Garamond" panose="02020404030301010803" pitchFamily="18" charset="0"/>
              </a:rPr>
              <a:t>No </a:t>
            </a:r>
            <a:r>
              <a:rPr lang="es-ES" dirty="0">
                <a:latin typeface="Garamond" panose="02020404030301010803" pitchFamily="18" charset="0"/>
              </a:rPr>
              <a:t>cumplir con los términos del contrato. </a:t>
            </a:r>
            <a:endParaRPr lang="en-US" dirty="0">
              <a:latin typeface="Garamond" panose="02020404030301010803" pitchFamily="18" charset="0"/>
            </a:endParaRPr>
          </a:p>
          <a:p>
            <a:pPr algn="just">
              <a:buClr>
                <a:srgbClr val="FF6600"/>
              </a:buClr>
              <a:buFont typeface="Wingdings" panose="05000000000000000000" pitchFamily="2" charset="2"/>
              <a:buChar char="§"/>
            </a:pPr>
            <a:r>
              <a:rPr lang="es-ES" dirty="0" smtClean="0">
                <a:latin typeface="Garamond" panose="02020404030301010803" pitchFamily="18" charset="0"/>
              </a:rPr>
              <a:t>Tener </a:t>
            </a:r>
            <a:r>
              <a:rPr lang="es-ES" dirty="0">
                <a:latin typeface="Garamond" panose="02020404030301010803" pitchFamily="18" charset="0"/>
              </a:rPr>
              <a:t>deuda de contribuciones sobre </a:t>
            </a:r>
            <a:r>
              <a:rPr lang="en-US" dirty="0" err="1" smtClean="0">
                <a:latin typeface="Garamond" panose="02020404030301010803" pitchFamily="18" charset="0"/>
              </a:rPr>
              <a:t>ingreso</a:t>
            </a:r>
            <a:r>
              <a:rPr lang="en-US" dirty="0">
                <a:latin typeface="Garamond" panose="02020404030301010803" pitchFamily="18" charset="0"/>
              </a:rPr>
              <a:t>. </a:t>
            </a:r>
          </a:p>
          <a:p>
            <a:pPr algn="just">
              <a:buClr>
                <a:srgbClr val="FF6600"/>
              </a:buClr>
              <a:buFont typeface="Wingdings" panose="05000000000000000000" pitchFamily="2" charset="2"/>
              <a:buChar char="§"/>
            </a:pPr>
            <a:r>
              <a:rPr lang="es-ES" dirty="0" smtClean="0">
                <a:latin typeface="Garamond" panose="02020404030301010803" pitchFamily="18" charset="0"/>
              </a:rPr>
              <a:t>No </a:t>
            </a:r>
            <a:r>
              <a:rPr lang="es-ES" dirty="0">
                <a:latin typeface="Garamond" panose="02020404030301010803" pitchFamily="18" charset="0"/>
              </a:rPr>
              <a:t>haber radicado su planilla en los </a:t>
            </a:r>
            <a:r>
              <a:rPr lang="en-US" dirty="0" err="1" smtClean="0">
                <a:latin typeface="Garamond" panose="02020404030301010803" pitchFamily="18" charset="0"/>
              </a:rPr>
              <a:t>pasados</a:t>
            </a:r>
            <a:r>
              <a:rPr lang="en-US" dirty="0" smtClean="0">
                <a:latin typeface="Garamond" panose="02020404030301010803" pitchFamily="18" charset="0"/>
              </a:rPr>
              <a:t> 5 </a:t>
            </a:r>
            <a:r>
              <a:rPr lang="en-US" dirty="0" err="1">
                <a:latin typeface="Garamond" panose="02020404030301010803" pitchFamily="18" charset="0"/>
              </a:rPr>
              <a:t>años</a:t>
            </a:r>
            <a:r>
              <a:rPr lang="en-US" dirty="0">
                <a:latin typeface="Garamond" panose="02020404030301010803" pitchFamily="18" charset="0"/>
              </a:rPr>
              <a:t>. </a:t>
            </a:r>
          </a:p>
          <a:p>
            <a:pPr algn="just">
              <a:buClr>
                <a:srgbClr val="FF6600"/>
              </a:buClr>
              <a:buFont typeface="Wingdings" panose="05000000000000000000" pitchFamily="2" charset="2"/>
              <a:buChar char="§"/>
            </a:pPr>
            <a:r>
              <a:rPr lang="es-ES" dirty="0" smtClean="0">
                <a:latin typeface="Garamond" panose="02020404030301010803" pitchFamily="18" charset="0"/>
              </a:rPr>
              <a:t>No </a:t>
            </a:r>
            <a:r>
              <a:rPr lang="es-ES" dirty="0">
                <a:latin typeface="Garamond" panose="02020404030301010803" pitchFamily="18" charset="0"/>
              </a:rPr>
              <a:t>mantener la vivienda en condiciones </a:t>
            </a:r>
            <a:r>
              <a:rPr lang="es-ES" dirty="0" smtClean="0">
                <a:latin typeface="Garamond" panose="02020404030301010803" pitchFamily="18" charset="0"/>
              </a:rPr>
              <a:t>óptimas </a:t>
            </a:r>
            <a:r>
              <a:rPr lang="es-ES" dirty="0">
                <a:latin typeface="Garamond" panose="02020404030301010803" pitchFamily="18" charset="0"/>
              </a:rPr>
              <a:t>y no reparar deficiencias </a:t>
            </a:r>
            <a:r>
              <a:rPr lang="es-ES" dirty="0" smtClean="0">
                <a:latin typeface="Garamond" panose="02020404030301010803" pitchFamily="18" charset="0"/>
              </a:rPr>
              <a:t>encon</a:t>
            </a:r>
            <a:r>
              <a:rPr lang="en-US" dirty="0" err="1" smtClean="0">
                <a:latin typeface="Garamond" panose="02020404030301010803" pitchFamily="18" charset="0"/>
              </a:rPr>
              <a:t>tradas</a:t>
            </a:r>
            <a:r>
              <a:rPr lang="en-US" dirty="0" smtClean="0">
                <a:latin typeface="Garamond" panose="02020404030301010803" pitchFamily="18" charset="0"/>
              </a:rPr>
              <a:t> </a:t>
            </a:r>
            <a:r>
              <a:rPr lang="en-US" dirty="0">
                <a:latin typeface="Garamond" panose="02020404030301010803" pitchFamily="18" charset="0"/>
              </a:rPr>
              <a:t>en </a:t>
            </a:r>
            <a:r>
              <a:rPr lang="en-US" dirty="0" err="1" smtClean="0">
                <a:latin typeface="Garamond" panose="02020404030301010803" pitchFamily="18" charset="0"/>
              </a:rPr>
              <a:t>inspecciones</a:t>
            </a:r>
            <a:r>
              <a:rPr lang="en-US" dirty="0" smtClean="0">
                <a:latin typeface="Garamond" panose="02020404030301010803" pitchFamily="18" charset="0"/>
              </a:rPr>
              <a:t> </a:t>
            </a:r>
            <a:r>
              <a:rPr lang="en-US" dirty="0">
                <a:latin typeface="Garamond" panose="02020404030301010803" pitchFamily="18" charset="0"/>
              </a:rPr>
              <a:t>(Housing Quality </a:t>
            </a:r>
            <a:r>
              <a:rPr lang="en-US" dirty="0" smtClean="0">
                <a:latin typeface="Garamond" panose="02020404030301010803" pitchFamily="18" charset="0"/>
              </a:rPr>
              <a:t>Standard </a:t>
            </a:r>
            <a:r>
              <a:rPr lang="en-US" dirty="0">
                <a:latin typeface="Garamond" panose="02020404030301010803" pitchFamily="18" charset="0"/>
              </a:rPr>
              <a:t>(HQS). </a:t>
            </a:r>
          </a:p>
          <a:p>
            <a:pPr algn="just">
              <a:buClr>
                <a:srgbClr val="FF6600"/>
              </a:buClr>
              <a:buFont typeface="Wingdings" panose="05000000000000000000" pitchFamily="2" charset="2"/>
              <a:buChar char="§"/>
            </a:pPr>
            <a:r>
              <a:rPr lang="es-ES" dirty="0" smtClean="0">
                <a:latin typeface="Garamond" panose="02020404030301010803" pitchFamily="18" charset="0"/>
              </a:rPr>
              <a:t>Hacer </a:t>
            </a:r>
            <a:r>
              <a:rPr lang="es-ES" dirty="0">
                <a:latin typeface="Garamond" panose="02020404030301010803" pitchFamily="18" charset="0"/>
              </a:rPr>
              <a:t>acuerdos fuera del contrato para </a:t>
            </a:r>
            <a:r>
              <a:rPr lang="en-US" dirty="0" err="1" smtClean="0">
                <a:latin typeface="Garamond" panose="02020404030301010803" pitchFamily="18" charset="0"/>
              </a:rPr>
              <a:t>pago</a:t>
            </a:r>
            <a:r>
              <a:rPr lang="en-US" dirty="0" smtClean="0">
                <a:latin typeface="Garamond" panose="02020404030301010803" pitchFamily="18" charset="0"/>
              </a:rPr>
              <a:t> </a:t>
            </a:r>
            <a:r>
              <a:rPr lang="en-US" dirty="0">
                <a:latin typeface="Garamond" panose="02020404030301010803" pitchFamily="18" charset="0"/>
              </a:rPr>
              <a:t>de </a:t>
            </a:r>
            <a:r>
              <a:rPr lang="en-US" dirty="0" err="1">
                <a:latin typeface="Garamond" panose="02020404030301010803" pitchFamily="18" charset="0"/>
              </a:rPr>
              <a:t>renta</a:t>
            </a:r>
            <a:r>
              <a:rPr lang="en-US" dirty="0">
                <a:latin typeface="Garamond" panose="02020404030301010803" pitchFamily="18" charset="0"/>
              </a:rPr>
              <a:t> mayor. </a:t>
            </a:r>
          </a:p>
          <a:p>
            <a:pPr algn="just">
              <a:buClr>
                <a:srgbClr val="FF6600"/>
              </a:buClr>
              <a:buFont typeface="Wingdings" panose="05000000000000000000" pitchFamily="2" charset="2"/>
              <a:buChar char="§"/>
            </a:pPr>
            <a:r>
              <a:rPr lang="en-US" dirty="0" smtClean="0">
                <a:latin typeface="Garamond" panose="02020404030301010803" pitchFamily="18" charset="0"/>
              </a:rPr>
              <a:t>No </a:t>
            </a:r>
            <a:r>
              <a:rPr lang="en-US" dirty="0" err="1">
                <a:latin typeface="Garamond" panose="02020404030301010803" pitchFamily="18" charset="0"/>
              </a:rPr>
              <a:t>proveer</a:t>
            </a:r>
            <a:r>
              <a:rPr lang="en-US" dirty="0">
                <a:latin typeface="Garamond" panose="02020404030301010803" pitchFamily="18" charset="0"/>
              </a:rPr>
              <a:t> </a:t>
            </a:r>
            <a:r>
              <a:rPr lang="en-US" dirty="0" err="1">
                <a:latin typeface="Garamond" panose="02020404030301010803" pitchFamily="18" charset="0"/>
              </a:rPr>
              <a:t>evidencia</a:t>
            </a:r>
            <a:r>
              <a:rPr lang="en-US" dirty="0">
                <a:latin typeface="Garamond" panose="02020404030301010803" pitchFamily="18" charset="0"/>
              </a:rPr>
              <a:t> </a:t>
            </a:r>
            <a:r>
              <a:rPr lang="en-US" dirty="0" err="1">
                <a:latin typeface="Garamond" panose="02020404030301010803" pitchFamily="18" charset="0"/>
              </a:rPr>
              <a:t>solicitadas</a:t>
            </a:r>
            <a:r>
              <a:rPr lang="en-US" dirty="0">
                <a:latin typeface="Garamond" panose="02020404030301010803" pitchFamily="18" charset="0"/>
              </a:rPr>
              <a:t> </a:t>
            </a:r>
            <a:r>
              <a:rPr lang="es-ES" dirty="0" smtClean="0">
                <a:latin typeface="Garamond" panose="02020404030301010803" pitchFamily="18" charset="0"/>
              </a:rPr>
              <a:t>relacionadas </a:t>
            </a:r>
            <a:r>
              <a:rPr lang="es-ES" dirty="0">
                <a:latin typeface="Garamond" panose="02020404030301010803" pitchFamily="18" charset="0"/>
              </a:rPr>
              <a:t>con la vivienda y/o </a:t>
            </a:r>
            <a:r>
              <a:rPr lang="en-US" dirty="0" err="1" smtClean="0">
                <a:latin typeface="Garamond" panose="02020404030301010803" pitchFamily="18" charset="0"/>
              </a:rPr>
              <a:t>documentos</a:t>
            </a:r>
            <a:r>
              <a:rPr lang="en-US" dirty="0" smtClean="0">
                <a:latin typeface="Garamond" panose="02020404030301010803" pitchFamily="18" charset="0"/>
              </a:rPr>
              <a:t> </a:t>
            </a:r>
            <a:r>
              <a:rPr lang="en-US" dirty="0" err="1">
                <a:latin typeface="Garamond" panose="02020404030301010803" pitchFamily="18" charset="0"/>
              </a:rPr>
              <a:t>oficiales</a:t>
            </a:r>
            <a:r>
              <a:rPr lang="en-US" dirty="0">
                <a:latin typeface="Garamond" panose="02020404030301010803" pitchFamily="18" charset="0"/>
              </a:rPr>
              <a:t>. </a:t>
            </a:r>
          </a:p>
        </p:txBody>
      </p:sp>
    </p:spTree>
    <p:extLst>
      <p:ext uri="{BB962C8B-B14F-4D97-AF65-F5344CB8AC3E}">
        <p14:creationId xmlns:p14="http://schemas.microsoft.com/office/powerpoint/2010/main" val="304510862"/>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4" name="Group 3"/>
          <p:cNvGrpSpPr/>
          <p:nvPr/>
        </p:nvGrpSpPr>
        <p:grpSpPr>
          <a:xfrm>
            <a:off x="4925718" y="-1247952"/>
            <a:ext cx="7501169" cy="5370819"/>
            <a:chOff x="2332643" y="-1247952"/>
            <a:chExt cx="7501169" cy="5370819"/>
          </a:xfrm>
        </p:grpSpPr>
        <p:sp>
          <p:nvSpPr>
            <p:cNvPr id="5" name="Content Placeholder 5"/>
            <p:cNvSpPr txBox="1">
              <a:spLocks/>
            </p:cNvSpPr>
            <p:nvPr/>
          </p:nvSpPr>
          <p:spPr>
            <a:xfrm>
              <a:off x="2332643" y="438279"/>
              <a:ext cx="5183188" cy="36845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80000" dirty="0" smtClean="0">
                  <a:solidFill>
                    <a:schemeClr val="bg1">
                      <a:lumMod val="95000"/>
                    </a:schemeClr>
                  </a:solidFill>
                  <a:latin typeface="Century Gothic" panose="020B0502020202020204" pitchFamily="34" charset="0"/>
                </a:rPr>
                <a:t>S</a:t>
              </a:r>
              <a:endParaRPr lang="es-PR" sz="80000" dirty="0">
                <a:solidFill>
                  <a:schemeClr val="bg1">
                    <a:lumMod val="95000"/>
                  </a:schemeClr>
                </a:solidFill>
                <a:latin typeface="Century Gothic" panose="020B0502020202020204" pitchFamily="34" charset="0"/>
              </a:endParaRPr>
            </a:p>
          </p:txBody>
        </p:sp>
        <p:sp>
          <p:nvSpPr>
            <p:cNvPr id="7" name="Content Placeholder 5"/>
            <p:cNvSpPr txBox="1">
              <a:spLocks/>
            </p:cNvSpPr>
            <p:nvPr/>
          </p:nvSpPr>
          <p:spPr>
            <a:xfrm>
              <a:off x="4650624" y="-1247952"/>
              <a:ext cx="5183188" cy="36845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80000" dirty="0" smtClean="0">
                  <a:solidFill>
                    <a:schemeClr val="bg1"/>
                  </a:solidFill>
                  <a:latin typeface="Century Gothic" panose="020B0502020202020204" pitchFamily="34" charset="0"/>
                </a:rPr>
                <a:t>8</a:t>
              </a:r>
              <a:endParaRPr lang="es-PR" sz="80000" dirty="0">
                <a:solidFill>
                  <a:schemeClr val="bg1"/>
                </a:solidFill>
                <a:latin typeface="Century Gothic" panose="020B0502020202020204" pitchFamily="34" charset="0"/>
              </a:endParaRPr>
            </a:p>
          </p:txBody>
        </p:sp>
      </p:grpSp>
      <p:grpSp>
        <p:nvGrpSpPr>
          <p:cNvPr id="6" name="Group 5"/>
          <p:cNvGrpSpPr/>
          <p:nvPr/>
        </p:nvGrpSpPr>
        <p:grpSpPr>
          <a:xfrm>
            <a:off x="0" y="4182204"/>
            <a:ext cx="12192000" cy="2695575"/>
            <a:chOff x="0" y="4182204"/>
            <a:chExt cx="12192000" cy="2695575"/>
          </a:xfrm>
        </p:grpSpPr>
        <p:sp>
          <p:nvSpPr>
            <p:cNvPr id="8" name="Freeform 7"/>
            <p:cNvSpPr/>
            <p:nvPr/>
          </p:nvSpPr>
          <p:spPr>
            <a:xfrm>
              <a:off x="8439150" y="4182204"/>
              <a:ext cx="3752850" cy="2695575"/>
            </a:xfrm>
            <a:custGeom>
              <a:avLst/>
              <a:gdLst>
                <a:gd name="connsiteX0" fmla="*/ 76200 w 3752850"/>
                <a:gd name="connsiteY0" fmla="*/ 1866900 h 2695575"/>
                <a:gd name="connsiteX1" fmla="*/ 76200 w 3752850"/>
                <a:gd name="connsiteY1" fmla="*/ 1685925 h 2695575"/>
                <a:gd name="connsiteX2" fmla="*/ 0 w 3752850"/>
                <a:gd name="connsiteY2" fmla="*/ 1647825 h 2695575"/>
                <a:gd name="connsiteX3" fmla="*/ 19050 w 3752850"/>
                <a:gd name="connsiteY3" fmla="*/ 1562100 h 2695575"/>
                <a:gd name="connsiteX4" fmla="*/ 1266825 w 3752850"/>
                <a:gd name="connsiteY4" fmla="*/ 457200 h 2695575"/>
                <a:gd name="connsiteX5" fmla="*/ 2047875 w 3752850"/>
                <a:gd name="connsiteY5" fmla="*/ 0 h 2695575"/>
                <a:gd name="connsiteX6" fmla="*/ 3552825 w 3752850"/>
                <a:gd name="connsiteY6" fmla="*/ 1514475 h 2695575"/>
                <a:gd name="connsiteX7" fmla="*/ 3505200 w 3752850"/>
                <a:gd name="connsiteY7" fmla="*/ 1543050 h 2695575"/>
                <a:gd name="connsiteX8" fmla="*/ 3352800 w 3752850"/>
                <a:gd name="connsiteY8" fmla="*/ 1562100 h 2695575"/>
                <a:gd name="connsiteX9" fmla="*/ 3371850 w 3752850"/>
                <a:gd name="connsiteY9" fmla="*/ 1876425 h 2695575"/>
                <a:gd name="connsiteX10" fmla="*/ 3743325 w 3752850"/>
                <a:gd name="connsiteY10" fmla="*/ 1866900 h 2695575"/>
                <a:gd name="connsiteX11" fmla="*/ 3752850 w 3752850"/>
                <a:gd name="connsiteY11" fmla="*/ 2400300 h 2695575"/>
                <a:gd name="connsiteX12" fmla="*/ 3352800 w 3752850"/>
                <a:gd name="connsiteY12" fmla="*/ 2400300 h 2695575"/>
                <a:gd name="connsiteX13" fmla="*/ 3352800 w 3752850"/>
                <a:gd name="connsiteY13" fmla="*/ 2657475 h 2695575"/>
                <a:gd name="connsiteX14" fmla="*/ 1095375 w 3752850"/>
                <a:gd name="connsiteY14" fmla="*/ 2695575 h 2695575"/>
                <a:gd name="connsiteX15" fmla="*/ 990600 w 3752850"/>
                <a:gd name="connsiteY15" fmla="*/ 2552700 h 2695575"/>
                <a:gd name="connsiteX16" fmla="*/ 657225 w 3752850"/>
                <a:gd name="connsiteY16" fmla="*/ 2581275 h 2695575"/>
                <a:gd name="connsiteX17" fmla="*/ 104775 w 3752850"/>
                <a:gd name="connsiteY17" fmla="*/ 2362200 h 2695575"/>
                <a:gd name="connsiteX18" fmla="*/ 76200 w 3752850"/>
                <a:gd name="connsiteY18" fmla="*/ 1866900 h 269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52850" h="2695575">
                  <a:moveTo>
                    <a:pt x="76200" y="1866900"/>
                  </a:moveTo>
                  <a:lnTo>
                    <a:pt x="76200" y="1685925"/>
                  </a:lnTo>
                  <a:lnTo>
                    <a:pt x="0" y="1647825"/>
                  </a:lnTo>
                  <a:lnTo>
                    <a:pt x="19050" y="1562100"/>
                  </a:lnTo>
                  <a:lnTo>
                    <a:pt x="1266825" y="457200"/>
                  </a:lnTo>
                  <a:lnTo>
                    <a:pt x="2047875" y="0"/>
                  </a:lnTo>
                  <a:lnTo>
                    <a:pt x="3552825" y="1514475"/>
                  </a:lnTo>
                  <a:lnTo>
                    <a:pt x="3505200" y="1543050"/>
                  </a:lnTo>
                  <a:lnTo>
                    <a:pt x="3352800" y="1562100"/>
                  </a:lnTo>
                  <a:lnTo>
                    <a:pt x="3371850" y="1876425"/>
                  </a:lnTo>
                  <a:lnTo>
                    <a:pt x="3743325" y="1866900"/>
                  </a:lnTo>
                  <a:lnTo>
                    <a:pt x="3752850" y="2400300"/>
                  </a:lnTo>
                  <a:lnTo>
                    <a:pt x="3352800" y="2400300"/>
                  </a:lnTo>
                  <a:lnTo>
                    <a:pt x="3352800" y="2657475"/>
                  </a:lnTo>
                  <a:lnTo>
                    <a:pt x="1095375" y="2695575"/>
                  </a:lnTo>
                  <a:lnTo>
                    <a:pt x="990600" y="2552700"/>
                  </a:lnTo>
                  <a:lnTo>
                    <a:pt x="657225" y="2581275"/>
                  </a:lnTo>
                  <a:lnTo>
                    <a:pt x="104775" y="2362200"/>
                  </a:lnTo>
                  <a:lnTo>
                    <a:pt x="76200" y="186690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9" name="Rectangle 8"/>
            <p:cNvSpPr/>
            <p:nvPr/>
          </p:nvSpPr>
          <p:spPr>
            <a:xfrm>
              <a:off x="0" y="6045959"/>
              <a:ext cx="8557146" cy="4913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grpSp>
      <p:sp>
        <p:nvSpPr>
          <p:cNvPr id="3" name="Content Placeholder 2"/>
          <p:cNvSpPr>
            <a:spLocks noGrp="1"/>
          </p:cNvSpPr>
          <p:nvPr>
            <p:ph idx="1"/>
          </p:nvPr>
        </p:nvSpPr>
        <p:spPr>
          <a:xfrm>
            <a:off x="428762" y="676344"/>
            <a:ext cx="10515600" cy="5397645"/>
          </a:xfrm>
        </p:spPr>
        <p:txBody>
          <a:bodyPr>
            <a:normAutofit fontScale="70000" lnSpcReduction="20000"/>
          </a:bodyPr>
          <a:lstStyle/>
          <a:p>
            <a:pPr marL="0" indent="0" algn="just">
              <a:buNone/>
            </a:pPr>
            <a:r>
              <a:rPr lang="es-ES" sz="3400" b="1" dirty="0" smtClean="0">
                <a:solidFill>
                  <a:srgbClr val="017872"/>
                </a:solidFill>
                <a:latin typeface="Century Gothic" panose="020B0502020202020204" pitchFamily="34" charset="0"/>
              </a:rPr>
              <a:t>Razones </a:t>
            </a:r>
            <a:r>
              <a:rPr lang="es-ES" sz="3400" b="1" dirty="0">
                <a:solidFill>
                  <a:srgbClr val="017872"/>
                </a:solidFill>
                <a:latin typeface="Century Gothic" panose="020B0502020202020204" pitchFamily="34" charset="0"/>
              </a:rPr>
              <a:t>para cancelación de contrato al </a:t>
            </a:r>
            <a:r>
              <a:rPr lang="es-ES" sz="3400" b="1" dirty="0" smtClean="0">
                <a:solidFill>
                  <a:srgbClr val="017872"/>
                </a:solidFill>
                <a:latin typeface="Century Gothic" panose="020B0502020202020204" pitchFamily="34" charset="0"/>
              </a:rPr>
              <a:t>participante:</a:t>
            </a:r>
          </a:p>
          <a:p>
            <a:pPr marL="0" indent="0" algn="just">
              <a:buNone/>
            </a:pPr>
            <a:r>
              <a:rPr lang="es-ES" sz="1400" b="1" dirty="0" smtClean="0">
                <a:latin typeface="Garamond" panose="02020404030301010803" pitchFamily="18" charset="0"/>
              </a:rPr>
              <a:t> </a:t>
            </a:r>
            <a:endParaRPr lang="es-ES" sz="1400" dirty="0">
              <a:latin typeface="Garamond" panose="02020404030301010803" pitchFamily="18" charset="0"/>
            </a:endParaRPr>
          </a:p>
          <a:p>
            <a:pPr algn="just">
              <a:buClr>
                <a:srgbClr val="FF6600"/>
              </a:buClr>
              <a:buFont typeface="Wingdings" panose="05000000000000000000" pitchFamily="2" charset="2"/>
              <a:buChar char="§"/>
            </a:pPr>
            <a:r>
              <a:rPr lang="es-ES" dirty="0" smtClean="0">
                <a:latin typeface="Garamond" panose="02020404030301010803" pitchFamily="18" charset="0"/>
              </a:rPr>
              <a:t>Que </a:t>
            </a:r>
            <a:r>
              <a:rPr lang="es-ES" dirty="0">
                <a:latin typeface="Garamond" panose="02020404030301010803" pitchFamily="18" charset="0"/>
              </a:rPr>
              <a:t>el jefe o miembro de la familia esté envuelto en actividades criminales o sustancias </a:t>
            </a:r>
            <a:r>
              <a:rPr lang="es-ES" dirty="0" smtClean="0">
                <a:latin typeface="Garamond" panose="02020404030301010803" pitchFamily="18" charset="0"/>
              </a:rPr>
              <a:t>controladas </a:t>
            </a:r>
            <a:endParaRPr lang="es-ES" dirty="0">
              <a:latin typeface="Garamond" panose="02020404030301010803" pitchFamily="18" charset="0"/>
            </a:endParaRPr>
          </a:p>
          <a:p>
            <a:pPr algn="just">
              <a:buClr>
                <a:srgbClr val="FF6600"/>
              </a:buClr>
              <a:buFont typeface="Wingdings" panose="05000000000000000000" pitchFamily="2" charset="2"/>
              <a:buChar char="§"/>
            </a:pPr>
            <a:r>
              <a:rPr lang="es-ES" dirty="0" smtClean="0">
                <a:latin typeface="Garamond" panose="02020404030301010803" pitchFamily="18" charset="0"/>
              </a:rPr>
              <a:t>Utilizar </a:t>
            </a:r>
            <a:r>
              <a:rPr lang="es-ES" dirty="0">
                <a:latin typeface="Garamond" panose="02020404030301010803" pitchFamily="18" charset="0"/>
              </a:rPr>
              <a:t>la propiedad con fines </a:t>
            </a:r>
            <a:r>
              <a:rPr lang="es-ES" dirty="0" smtClean="0">
                <a:latin typeface="Garamond" panose="02020404030301010803" pitchFamily="18" charset="0"/>
              </a:rPr>
              <a:t>lucrativos</a:t>
            </a:r>
            <a:endParaRPr lang="es-ES" dirty="0">
              <a:latin typeface="Garamond" panose="02020404030301010803" pitchFamily="18" charset="0"/>
            </a:endParaRPr>
          </a:p>
          <a:p>
            <a:pPr algn="just">
              <a:buClr>
                <a:srgbClr val="FF6600"/>
              </a:buClr>
              <a:buFont typeface="Wingdings" panose="05000000000000000000" pitchFamily="2" charset="2"/>
              <a:buChar char="§"/>
            </a:pPr>
            <a:r>
              <a:rPr lang="es-ES" dirty="0" smtClean="0">
                <a:latin typeface="Garamond" panose="02020404030301010803" pitchFamily="18" charset="0"/>
              </a:rPr>
              <a:t>Ofrecer </a:t>
            </a:r>
            <a:r>
              <a:rPr lang="es-ES" dirty="0">
                <a:latin typeface="Garamond" panose="02020404030301010803" pitchFamily="18" charset="0"/>
              </a:rPr>
              <a:t>información falsa sobre ingresos y composición </a:t>
            </a:r>
            <a:r>
              <a:rPr lang="es-ES" dirty="0" smtClean="0">
                <a:latin typeface="Garamond" panose="02020404030301010803" pitchFamily="18" charset="0"/>
              </a:rPr>
              <a:t>familiar</a:t>
            </a:r>
            <a:endParaRPr lang="es-ES" dirty="0">
              <a:latin typeface="Garamond" panose="02020404030301010803" pitchFamily="18" charset="0"/>
            </a:endParaRPr>
          </a:p>
          <a:p>
            <a:pPr algn="just">
              <a:buClr>
                <a:srgbClr val="FF6600"/>
              </a:buClr>
              <a:buFont typeface="Wingdings" panose="05000000000000000000" pitchFamily="2" charset="2"/>
              <a:buChar char="§"/>
            </a:pPr>
            <a:r>
              <a:rPr lang="es-ES" dirty="0" smtClean="0">
                <a:latin typeface="Garamond" panose="02020404030301010803" pitchFamily="18" charset="0"/>
              </a:rPr>
              <a:t>Comportamiento </a:t>
            </a:r>
            <a:r>
              <a:rPr lang="es-ES" dirty="0">
                <a:latin typeface="Garamond" panose="02020404030301010803" pitchFamily="18" charset="0"/>
              </a:rPr>
              <a:t>inadecuado de cualquier miembro de la familia que afecte la convivencia </a:t>
            </a:r>
            <a:r>
              <a:rPr lang="es-ES" dirty="0" smtClean="0">
                <a:latin typeface="Garamond" panose="02020404030301010803" pitchFamily="18" charset="0"/>
              </a:rPr>
              <a:t>social </a:t>
            </a:r>
            <a:endParaRPr lang="es-ES" dirty="0">
              <a:latin typeface="Garamond" panose="02020404030301010803" pitchFamily="18" charset="0"/>
            </a:endParaRPr>
          </a:p>
          <a:p>
            <a:pPr algn="just">
              <a:buClr>
                <a:srgbClr val="FF6600"/>
              </a:buClr>
              <a:buFont typeface="Wingdings" panose="05000000000000000000" pitchFamily="2" charset="2"/>
              <a:buChar char="§"/>
            </a:pPr>
            <a:r>
              <a:rPr lang="es-ES" dirty="0" smtClean="0">
                <a:latin typeface="Garamond" panose="02020404030301010803" pitchFamily="18" charset="0"/>
              </a:rPr>
              <a:t>No </a:t>
            </a:r>
            <a:r>
              <a:rPr lang="es-ES" dirty="0">
                <a:latin typeface="Garamond" panose="02020404030301010803" pitchFamily="18" charset="0"/>
              </a:rPr>
              <a:t>pagar su aportación de renta al dueño según lo estipulado en </a:t>
            </a:r>
            <a:r>
              <a:rPr lang="es-ES" dirty="0" smtClean="0">
                <a:latin typeface="Garamond" panose="02020404030301010803" pitchFamily="18" charset="0"/>
              </a:rPr>
              <a:t>contrato</a:t>
            </a:r>
            <a:endParaRPr lang="en-US" dirty="0">
              <a:latin typeface="Garamond" panose="02020404030301010803" pitchFamily="18" charset="0"/>
            </a:endParaRPr>
          </a:p>
          <a:p>
            <a:pPr algn="just">
              <a:buClr>
                <a:srgbClr val="FF6600"/>
              </a:buClr>
              <a:buFont typeface="Wingdings" panose="05000000000000000000" pitchFamily="2" charset="2"/>
              <a:buChar char="§"/>
            </a:pPr>
            <a:r>
              <a:rPr lang="es-ES" dirty="0" smtClean="0">
                <a:latin typeface="Garamond" panose="02020404030301010803" pitchFamily="18" charset="0"/>
              </a:rPr>
              <a:t>No </a:t>
            </a:r>
            <a:r>
              <a:rPr lang="es-ES" dirty="0">
                <a:latin typeface="Garamond" panose="02020404030301010803" pitchFamily="18" charset="0"/>
              </a:rPr>
              <a:t>darle el debido mantenimiento a la vivienda y sus </a:t>
            </a:r>
            <a:r>
              <a:rPr lang="es-ES" dirty="0" smtClean="0">
                <a:latin typeface="Garamond" panose="02020404030301010803" pitchFamily="18" charset="0"/>
              </a:rPr>
              <a:t>alrededores</a:t>
            </a:r>
            <a:endParaRPr lang="en-US" dirty="0" smtClean="0">
              <a:latin typeface="Garamond" panose="02020404030301010803" pitchFamily="18" charset="0"/>
            </a:endParaRPr>
          </a:p>
          <a:p>
            <a:pPr algn="just">
              <a:buClr>
                <a:srgbClr val="FF6600"/>
              </a:buClr>
              <a:buFont typeface="Wingdings" panose="05000000000000000000" pitchFamily="2" charset="2"/>
              <a:buChar char="§"/>
            </a:pPr>
            <a:r>
              <a:rPr lang="es-ES" dirty="0" smtClean="0">
                <a:latin typeface="Garamond" panose="02020404030301010803" pitchFamily="18" charset="0"/>
              </a:rPr>
              <a:t>No </a:t>
            </a:r>
            <a:r>
              <a:rPr lang="es-ES" dirty="0">
                <a:latin typeface="Garamond" panose="02020404030301010803" pitchFamily="18" charset="0"/>
              </a:rPr>
              <a:t>acudir a citas, en especial al re-examen, en el tiempo establecido y no proveer los documentos </a:t>
            </a:r>
            <a:r>
              <a:rPr lang="es-ES" dirty="0" smtClean="0">
                <a:latin typeface="Garamond" panose="02020404030301010803" pitchFamily="18" charset="0"/>
              </a:rPr>
              <a:t>requeridos</a:t>
            </a:r>
            <a:endParaRPr lang="en-US" dirty="0">
              <a:latin typeface="Garamond" panose="02020404030301010803" pitchFamily="18" charset="0"/>
            </a:endParaRPr>
          </a:p>
          <a:p>
            <a:pPr algn="just">
              <a:buClr>
                <a:srgbClr val="FF6600"/>
              </a:buClr>
              <a:buFont typeface="Wingdings" panose="05000000000000000000" pitchFamily="2" charset="2"/>
              <a:buChar char="§"/>
            </a:pPr>
            <a:r>
              <a:rPr lang="es-ES" dirty="0" smtClean="0">
                <a:latin typeface="Garamond" panose="02020404030301010803" pitchFamily="18" charset="0"/>
              </a:rPr>
              <a:t>Abandonar </a:t>
            </a:r>
            <a:r>
              <a:rPr lang="es-ES" dirty="0">
                <a:latin typeface="Garamond" panose="02020404030301010803" pitchFamily="18" charset="0"/>
              </a:rPr>
              <a:t>o mudarse de la vivienda sin autorización </a:t>
            </a:r>
            <a:r>
              <a:rPr lang="es-ES" dirty="0" smtClean="0">
                <a:latin typeface="Garamond" panose="02020404030301010803" pitchFamily="18" charset="0"/>
              </a:rPr>
              <a:t>previa </a:t>
            </a:r>
            <a:endParaRPr lang="en-US" dirty="0">
              <a:latin typeface="Garamond" panose="02020404030301010803" pitchFamily="18" charset="0"/>
            </a:endParaRPr>
          </a:p>
          <a:p>
            <a:pPr algn="just">
              <a:buClr>
                <a:srgbClr val="FF6600"/>
              </a:buClr>
              <a:buFont typeface="Wingdings" panose="05000000000000000000" pitchFamily="2" charset="2"/>
              <a:buChar char="§"/>
            </a:pPr>
            <a:r>
              <a:rPr lang="es-ES" dirty="0" smtClean="0">
                <a:latin typeface="Garamond" panose="02020404030301010803" pitchFamily="18" charset="0"/>
              </a:rPr>
              <a:t>Sub-arrendar </a:t>
            </a:r>
            <a:r>
              <a:rPr lang="es-ES" dirty="0">
                <a:latin typeface="Garamond" panose="02020404030301010803" pitchFamily="18" charset="0"/>
              </a:rPr>
              <a:t>la propiedad a otra persona o </a:t>
            </a:r>
            <a:r>
              <a:rPr lang="es-ES" dirty="0" smtClean="0">
                <a:latin typeface="Garamond" panose="02020404030301010803" pitchFamily="18" charset="0"/>
              </a:rPr>
              <a:t>familiar</a:t>
            </a:r>
            <a:endParaRPr lang="es-ES" dirty="0">
              <a:latin typeface="Garamond" panose="02020404030301010803" pitchFamily="18" charset="0"/>
            </a:endParaRPr>
          </a:p>
          <a:p>
            <a:pPr algn="just">
              <a:buClr>
                <a:srgbClr val="FF6600"/>
              </a:buClr>
              <a:buFont typeface="Wingdings" panose="05000000000000000000" pitchFamily="2" charset="2"/>
              <a:buChar char="§"/>
            </a:pPr>
            <a:r>
              <a:rPr lang="es-ES" dirty="0" smtClean="0">
                <a:latin typeface="Garamond" panose="02020404030301010803" pitchFamily="18" charset="0"/>
              </a:rPr>
              <a:t>Tener </a:t>
            </a:r>
            <a:r>
              <a:rPr lang="es-ES" dirty="0">
                <a:latin typeface="Garamond" panose="02020404030301010803" pitchFamily="18" charset="0"/>
              </a:rPr>
              <a:t>huéspedes permanentes en la </a:t>
            </a:r>
            <a:r>
              <a:rPr lang="es-ES" dirty="0" smtClean="0">
                <a:latin typeface="Garamond" panose="02020404030301010803" pitchFamily="18" charset="0"/>
              </a:rPr>
              <a:t>vivienda</a:t>
            </a:r>
            <a:endParaRPr lang="en-US" dirty="0">
              <a:latin typeface="Garamond" panose="02020404030301010803" pitchFamily="18" charset="0"/>
            </a:endParaRPr>
          </a:p>
          <a:p>
            <a:pPr algn="just">
              <a:buClr>
                <a:srgbClr val="FF6600"/>
              </a:buClr>
              <a:buFont typeface="Wingdings" panose="05000000000000000000" pitchFamily="2" charset="2"/>
              <a:buChar char="§"/>
            </a:pPr>
            <a:r>
              <a:rPr lang="es-ES" dirty="0" smtClean="0">
                <a:latin typeface="Garamond" panose="02020404030301010803" pitchFamily="18" charset="0"/>
              </a:rPr>
              <a:t>Hacer </a:t>
            </a:r>
            <a:r>
              <a:rPr lang="es-ES" dirty="0">
                <a:latin typeface="Garamond" panose="02020404030301010803" pitchFamily="18" charset="0"/>
              </a:rPr>
              <a:t>pagos u otros arreglos con el arrendador fuera de lo estipulado en el </a:t>
            </a:r>
            <a:r>
              <a:rPr lang="es-ES" dirty="0" smtClean="0">
                <a:latin typeface="Garamond" panose="02020404030301010803" pitchFamily="18" charset="0"/>
              </a:rPr>
              <a:t>contrato </a:t>
            </a:r>
            <a:endParaRPr lang="en-US" dirty="0">
              <a:latin typeface="Garamond" panose="02020404030301010803" pitchFamily="18" charset="0"/>
            </a:endParaRPr>
          </a:p>
          <a:p>
            <a:pPr algn="just">
              <a:buClr>
                <a:srgbClr val="FF6600"/>
              </a:buClr>
              <a:buFont typeface="Wingdings" panose="05000000000000000000" pitchFamily="2" charset="2"/>
              <a:buChar char="§"/>
            </a:pPr>
            <a:r>
              <a:rPr lang="es-ES" dirty="0" smtClean="0">
                <a:latin typeface="Garamond" panose="02020404030301010803" pitchFamily="18" charset="0"/>
              </a:rPr>
              <a:t>No </a:t>
            </a:r>
            <a:r>
              <a:rPr lang="es-ES" dirty="0">
                <a:latin typeface="Garamond" panose="02020404030301010803" pitchFamily="18" charset="0"/>
              </a:rPr>
              <a:t>permitir la entrada a la vivienda de funcionarios del Programa o al arrendador para realizar la inspección de la vivienda</a:t>
            </a:r>
            <a:r>
              <a:rPr lang="es-ES" b="1" dirty="0">
                <a:latin typeface="Garamond" panose="02020404030301010803" pitchFamily="18" charset="0"/>
              </a:rPr>
              <a:t>. </a:t>
            </a:r>
            <a:r>
              <a:rPr lang="es-ES" b="1" dirty="0">
                <a:solidFill>
                  <a:srgbClr val="CE8B3F"/>
                </a:solidFill>
                <a:latin typeface="Garamond" panose="02020404030301010803" pitchFamily="18" charset="0"/>
              </a:rPr>
              <a:t>PREVIA </a:t>
            </a:r>
            <a:r>
              <a:rPr lang="es-ES" b="1" dirty="0" smtClean="0">
                <a:solidFill>
                  <a:srgbClr val="CE8B3F"/>
                </a:solidFill>
                <a:latin typeface="Garamond" panose="02020404030301010803" pitchFamily="18" charset="0"/>
              </a:rPr>
              <a:t>NOTIFICACIÓN ESCRITA</a:t>
            </a:r>
            <a:endParaRPr lang="es-ES" dirty="0">
              <a:solidFill>
                <a:srgbClr val="CE8B3F"/>
              </a:solidFill>
              <a:latin typeface="Garamond" panose="02020404030301010803" pitchFamily="18" charset="0"/>
            </a:endParaRPr>
          </a:p>
          <a:p>
            <a:pPr algn="just"/>
            <a:endParaRPr lang="en-US" dirty="0"/>
          </a:p>
        </p:txBody>
      </p:sp>
    </p:spTree>
    <p:extLst>
      <p:ext uri="{BB962C8B-B14F-4D97-AF65-F5344CB8AC3E}">
        <p14:creationId xmlns:p14="http://schemas.microsoft.com/office/powerpoint/2010/main" val="2478986321"/>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grpSp>
        <p:nvGrpSpPr>
          <p:cNvPr id="10" name="Group 9"/>
          <p:cNvGrpSpPr/>
          <p:nvPr/>
        </p:nvGrpSpPr>
        <p:grpSpPr>
          <a:xfrm>
            <a:off x="2332643" y="-1247952"/>
            <a:ext cx="7501169" cy="5370819"/>
            <a:chOff x="2332643" y="-1247952"/>
            <a:chExt cx="7501169" cy="5370819"/>
          </a:xfrm>
        </p:grpSpPr>
        <p:sp>
          <p:nvSpPr>
            <p:cNvPr id="11" name="Content Placeholder 5"/>
            <p:cNvSpPr txBox="1">
              <a:spLocks/>
            </p:cNvSpPr>
            <p:nvPr/>
          </p:nvSpPr>
          <p:spPr>
            <a:xfrm>
              <a:off x="2332643" y="438279"/>
              <a:ext cx="5183188" cy="36845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80000" dirty="0" smtClean="0">
                  <a:solidFill>
                    <a:schemeClr val="bg1">
                      <a:lumMod val="95000"/>
                    </a:schemeClr>
                  </a:solidFill>
                  <a:latin typeface="Century Gothic" panose="020B0502020202020204" pitchFamily="34" charset="0"/>
                </a:rPr>
                <a:t>S</a:t>
              </a:r>
              <a:endParaRPr lang="es-PR" sz="80000" dirty="0">
                <a:solidFill>
                  <a:schemeClr val="bg1">
                    <a:lumMod val="95000"/>
                  </a:schemeClr>
                </a:solidFill>
                <a:latin typeface="Century Gothic" panose="020B0502020202020204" pitchFamily="34" charset="0"/>
              </a:endParaRPr>
            </a:p>
          </p:txBody>
        </p:sp>
        <p:sp>
          <p:nvSpPr>
            <p:cNvPr id="12" name="Content Placeholder 5"/>
            <p:cNvSpPr txBox="1">
              <a:spLocks/>
            </p:cNvSpPr>
            <p:nvPr/>
          </p:nvSpPr>
          <p:spPr>
            <a:xfrm>
              <a:off x="4650624" y="-1247952"/>
              <a:ext cx="5183188" cy="36845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80000" dirty="0" smtClean="0">
                  <a:solidFill>
                    <a:schemeClr val="bg1"/>
                  </a:solidFill>
                  <a:latin typeface="Century Gothic" panose="020B0502020202020204" pitchFamily="34" charset="0"/>
                </a:rPr>
                <a:t>8</a:t>
              </a:r>
              <a:endParaRPr lang="es-PR" sz="80000" dirty="0">
                <a:solidFill>
                  <a:schemeClr val="bg1"/>
                </a:solidFill>
                <a:latin typeface="Century Gothic" panose="020B0502020202020204" pitchFamily="34" charset="0"/>
              </a:endParaRPr>
            </a:p>
          </p:txBody>
        </p:sp>
      </p:gr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19324" r="19565"/>
          <a:stretch/>
        </p:blipFill>
        <p:spPr>
          <a:xfrm>
            <a:off x="8039100" y="0"/>
            <a:ext cx="4191000" cy="6858000"/>
          </a:xfrm>
          <a:prstGeom prst="rect">
            <a:avLst/>
          </a:prstGeom>
        </p:spPr>
      </p:pic>
      <p:sp>
        <p:nvSpPr>
          <p:cNvPr id="2" name="Title 1"/>
          <p:cNvSpPr>
            <a:spLocks noGrp="1"/>
          </p:cNvSpPr>
          <p:nvPr>
            <p:ph type="title"/>
          </p:nvPr>
        </p:nvSpPr>
        <p:spPr>
          <a:xfrm>
            <a:off x="399048" y="573155"/>
            <a:ext cx="10515600" cy="705139"/>
          </a:xfrm>
          <a:noFill/>
        </p:spPr>
        <p:txBody>
          <a:bodyPr>
            <a:normAutofit/>
          </a:bodyPr>
          <a:lstStyle/>
          <a:p>
            <a:r>
              <a:rPr lang="en-US" sz="3200" b="1" dirty="0" smtClean="0">
                <a:solidFill>
                  <a:srgbClr val="017872"/>
                </a:solidFill>
                <a:latin typeface="Century Gothic" panose="020B0502020202020204" pitchFamily="34" charset="0"/>
              </a:rPr>
              <a:t>Homeownership </a:t>
            </a:r>
            <a:endParaRPr lang="en-US" sz="3200" dirty="0">
              <a:solidFill>
                <a:srgbClr val="017872"/>
              </a:solidFill>
              <a:latin typeface="Century Gothic" panose="020B0502020202020204" pitchFamily="34" charset="0"/>
            </a:endParaRPr>
          </a:p>
        </p:txBody>
      </p:sp>
      <p:sp>
        <p:nvSpPr>
          <p:cNvPr id="3" name="Content Placeholder 2"/>
          <p:cNvSpPr>
            <a:spLocks noGrp="1"/>
          </p:cNvSpPr>
          <p:nvPr>
            <p:ph sz="half" idx="1"/>
          </p:nvPr>
        </p:nvSpPr>
        <p:spPr>
          <a:xfrm>
            <a:off x="399048" y="1273220"/>
            <a:ext cx="7718257" cy="5004742"/>
          </a:xfrm>
        </p:spPr>
        <p:txBody>
          <a:bodyPr>
            <a:normAutofit fontScale="85000" lnSpcReduction="20000"/>
          </a:bodyPr>
          <a:lstStyle/>
          <a:p>
            <a:pPr marL="0" indent="0">
              <a:buNone/>
            </a:pPr>
            <a:r>
              <a:rPr lang="en-US" sz="2400" b="1" dirty="0" smtClean="0">
                <a:solidFill>
                  <a:srgbClr val="FF6600"/>
                </a:solidFill>
                <a:latin typeface="Century Gothic" panose="020B0502020202020204" pitchFamily="34" charset="0"/>
              </a:rPr>
              <a:t>¿</a:t>
            </a:r>
            <a:r>
              <a:rPr lang="en-US" sz="2400" b="1" dirty="0" err="1">
                <a:solidFill>
                  <a:srgbClr val="FF6600"/>
                </a:solidFill>
                <a:latin typeface="Century Gothic" panose="020B0502020202020204" pitchFamily="34" charset="0"/>
              </a:rPr>
              <a:t>Quién</a:t>
            </a:r>
            <a:r>
              <a:rPr lang="en-US" sz="2400" b="1" dirty="0">
                <a:solidFill>
                  <a:srgbClr val="FF6600"/>
                </a:solidFill>
                <a:latin typeface="Century Gothic" panose="020B0502020202020204" pitchFamily="34" charset="0"/>
              </a:rPr>
              <a:t> </a:t>
            </a:r>
            <a:r>
              <a:rPr lang="en-US" sz="2400" b="1" dirty="0" err="1">
                <a:solidFill>
                  <a:srgbClr val="FF6600"/>
                </a:solidFill>
                <a:latin typeface="Century Gothic" panose="020B0502020202020204" pitchFamily="34" charset="0"/>
              </a:rPr>
              <a:t>es</a:t>
            </a:r>
            <a:r>
              <a:rPr lang="en-US" sz="2400" b="1" dirty="0">
                <a:solidFill>
                  <a:srgbClr val="FF6600"/>
                </a:solidFill>
                <a:latin typeface="Century Gothic" panose="020B0502020202020204" pitchFamily="34" charset="0"/>
              </a:rPr>
              <a:t> </a:t>
            </a:r>
            <a:r>
              <a:rPr lang="en-US" sz="2400" b="1" dirty="0" err="1">
                <a:solidFill>
                  <a:srgbClr val="FF6600"/>
                </a:solidFill>
                <a:latin typeface="Century Gothic" panose="020B0502020202020204" pitchFamily="34" charset="0"/>
              </a:rPr>
              <a:t>elegible</a:t>
            </a:r>
            <a:r>
              <a:rPr lang="en-US" sz="2400" b="1" dirty="0">
                <a:solidFill>
                  <a:srgbClr val="FF6600"/>
                </a:solidFill>
                <a:latin typeface="Century Gothic" panose="020B0502020202020204" pitchFamily="34" charset="0"/>
              </a:rPr>
              <a:t>? </a:t>
            </a:r>
            <a:endParaRPr lang="en-US" sz="2400" dirty="0">
              <a:solidFill>
                <a:srgbClr val="FF6600"/>
              </a:solidFill>
              <a:latin typeface="Century Gothic" panose="020B0502020202020204" pitchFamily="34" charset="0"/>
            </a:endParaRPr>
          </a:p>
          <a:p>
            <a:pPr>
              <a:buClr>
                <a:srgbClr val="CE8B3F"/>
              </a:buClr>
              <a:buFont typeface="Wingdings" panose="05000000000000000000" pitchFamily="2" charset="2"/>
              <a:buChar char="§"/>
            </a:pPr>
            <a:r>
              <a:rPr lang="es-ES" dirty="0" smtClean="0">
                <a:latin typeface="Garamond" panose="02020404030301010803" pitchFamily="18" charset="0"/>
              </a:rPr>
              <a:t>Participantes </a:t>
            </a:r>
            <a:r>
              <a:rPr lang="es-ES" dirty="0">
                <a:latin typeface="Garamond" panose="02020404030301010803" pitchFamily="18" charset="0"/>
              </a:rPr>
              <a:t>del Programa de Sección 8, con un mínimo de un año de estar recibiendo el subsidio. </a:t>
            </a:r>
          </a:p>
          <a:p>
            <a:pPr>
              <a:buClr>
                <a:srgbClr val="CE8B3F"/>
              </a:buClr>
              <a:buFont typeface="Wingdings" panose="05000000000000000000" pitchFamily="2" charset="2"/>
              <a:buChar char="§"/>
            </a:pPr>
            <a:r>
              <a:rPr lang="es-ES" dirty="0" smtClean="0">
                <a:latin typeface="Garamond" panose="02020404030301010803" pitchFamily="18" charset="0"/>
              </a:rPr>
              <a:t>Ingreso </a:t>
            </a:r>
            <a:r>
              <a:rPr lang="es-ES" dirty="0">
                <a:latin typeface="Garamond" panose="02020404030301010803" pitchFamily="18" charset="0"/>
              </a:rPr>
              <a:t>anual </a:t>
            </a:r>
            <a:r>
              <a:rPr lang="es-ES" b="1" dirty="0">
                <a:latin typeface="Garamond" panose="02020404030301010803" pitchFamily="18" charset="0"/>
              </a:rPr>
              <a:t>no menor de $14,500.00 </a:t>
            </a:r>
            <a:r>
              <a:rPr lang="es-ES" dirty="0">
                <a:latin typeface="Garamond" panose="02020404030301010803" pitchFamily="18" charset="0"/>
              </a:rPr>
              <a:t>(incapacitado y/o personas de la tercera edad no le aplican estas disposiciones regla-mentarias en relación al ingreso mínimo). </a:t>
            </a:r>
          </a:p>
          <a:p>
            <a:pPr>
              <a:buClr>
                <a:srgbClr val="CE8B3F"/>
              </a:buClr>
              <a:buFont typeface="Wingdings" panose="05000000000000000000" pitchFamily="2" charset="2"/>
              <a:buChar char="§"/>
            </a:pPr>
            <a:r>
              <a:rPr lang="en-US" dirty="0" err="1" smtClean="0">
                <a:latin typeface="Garamond" panose="02020404030301010803" pitchFamily="18" charset="0"/>
              </a:rPr>
              <a:t>Empleado</a:t>
            </a:r>
            <a:r>
              <a:rPr lang="en-US" dirty="0" smtClean="0">
                <a:latin typeface="Garamond" panose="02020404030301010803" pitchFamily="18" charset="0"/>
              </a:rPr>
              <a:t> </a:t>
            </a:r>
            <a:r>
              <a:rPr lang="en-US" dirty="0">
                <a:latin typeface="Garamond" panose="02020404030301010803" pitchFamily="18" charset="0"/>
              </a:rPr>
              <a:t>de </a:t>
            </a:r>
            <a:r>
              <a:rPr lang="en-US" dirty="0" err="1">
                <a:latin typeface="Garamond" panose="02020404030301010803" pitchFamily="18" charset="0"/>
              </a:rPr>
              <a:t>jornada</a:t>
            </a:r>
            <a:r>
              <a:rPr lang="en-US" dirty="0">
                <a:latin typeface="Garamond" panose="02020404030301010803" pitchFamily="18" charset="0"/>
              </a:rPr>
              <a:t> </a:t>
            </a:r>
            <a:r>
              <a:rPr lang="en-US" dirty="0" err="1">
                <a:latin typeface="Garamond" panose="02020404030301010803" pitchFamily="18" charset="0"/>
              </a:rPr>
              <a:t>laboral</a:t>
            </a:r>
            <a:r>
              <a:rPr lang="en-US" dirty="0">
                <a:latin typeface="Garamond" panose="02020404030301010803" pitchFamily="18" charset="0"/>
              </a:rPr>
              <a:t> no </a:t>
            </a:r>
            <a:r>
              <a:rPr lang="en-US" dirty="0" err="1">
                <a:latin typeface="Garamond" panose="02020404030301010803" pitchFamily="18" charset="0"/>
              </a:rPr>
              <a:t>menor</a:t>
            </a:r>
            <a:r>
              <a:rPr lang="en-US" dirty="0">
                <a:latin typeface="Garamond" panose="02020404030301010803" pitchFamily="18" charset="0"/>
              </a:rPr>
              <a:t> de 30 horas </a:t>
            </a:r>
            <a:r>
              <a:rPr lang="en-US" dirty="0" err="1">
                <a:latin typeface="Garamond" panose="02020404030301010803" pitchFamily="18" charset="0"/>
              </a:rPr>
              <a:t>semanales</a:t>
            </a:r>
            <a:r>
              <a:rPr lang="en-US" dirty="0">
                <a:latin typeface="Garamond" panose="02020404030301010803" pitchFamily="18" charset="0"/>
              </a:rPr>
              <a:t>. </a:t>
            </a:r>
          </a:p>
          <a:p>
            <a:pPr>
              <a:buClr>
                <a:srgbClr val="CE8B3F"/>
              </a:buClr>
              <a:buFont typeface="Wingdings" panose="05000000000000000000" pitchFamily="2" charset="2"/>
              <a:buChar char="§"/>
            </a:pPr>
            <a:r>
              <a:rPr lang="es-ES" dirty="0" smtClean="0">
                <a:latin typeface="Garamond" panose="02020404030301010803" pitchFamily="18" charset="0"/>
              </a:rPr>
              <a:t>Empleo </a:t>
            </a:r>
            <a:r>
              <a:rPr lang="es-ES" dirty="0">
                <a:latin typeface="Garamond" panose="02020404030301010803" pitchFamily="18" charset="0"/>
              </a:rPr>
              <a:t>continuo por término no menor de un año. </a:t>
            </a:r>
          </a:p>
          <a:p>
            <a:pPr>
              <a:buClr>
                <a:srgbClr val="CE8B3F"/>
              </a:buClr>
              <a:buFont typeface="Wingdings" panose="05000000000000000000" pitchFamily="2" charset="2"/>
              <a:buChar char="§"/>
            </a:pPr>
            <a:r>
              <a:rPr lang="es-ES" dirty="0" smtClean="0">
                <a:latin typeface="Garamond" panose="02020404030301010803" pitchFamily="18" charset="0"/>
              </a:rPr>
              <a:t>No </a:t>
            </a:r>
            <a:r>
              <a:rPr lang="es-ES" dirty="0">
                <a:latin typeface="Garamond" panose="02020404030301010803" pitchFamily="18" charset="0"/>
              </a:rPr>
              <a:t>poseer </a:t>
            </a:r>
            <a:r>
              <a:rPr lang="es-ES" dirty="0" smtClean="0">
                <a:latin typeface="Garamond" panose="02020404030301010803" pitchFamily="18" charset="0"/>
              </a:rPr>
              <a:t>vivienda </a:t>
            </a:r>
            <a:r>
              <a:rPr lang="es-ES" dirty="0">
                <a:latin typeface="Garamond" panose="02020404030301010803" pitchFamily="18" charset="0"/>
              </a:rPr>
              <a:t>propia ni </a:t>
            </a:r>
            <a:r>
              <a:rPr lang="es-ES" dirty="0" smtClean="0">
                <a:latin typeface="Garamond" panose="02020404030301010803" pitchFamily="18" charset="0"/>
              </a:rPr>
              <a:t>interés </a:t>
            </a:r>
            <a:r>
              <a:rPr lang="es-ES" dirty="0">
                <a:latin typeface="Garamond" panose="02020404030301010803" pitchFamily="18" charset="0"/>
              </a:rPr>
              <a:t>propietario alguno en una vivienda durante los últimos tres años previos a la solicitud. </a:t>
            </a:r>
          </a:p>
          <a:p>
            <a:pPr>
              <a:buClr>
                <a:srgbClr val="CE8B3F"/>
              </a:buClr>
              <a:buFont typeface="Wingdings" panose="05000000000000000000" pitchFamily="2" charset="2"/>
              <a:buChar char="§"/>
            </a:pPr>
            <a:r>
              <a:rPr lang="es-ES" dirty="0" smtClean="0">
                <a:latin typeface="Garamond" panose="02020404030301010803" pitchFamily="18" charset="0"/>
              </a:rPr>
              <a:t>Completar </a:t>
            </a:r>
            <a:r>
              <a:rPr lang="es-ES" dirty="0">
                <a:latin typeface="Garamond" panose="02020404030301010803" pitchFamily="18" charset="0"/>
              </a:rPr>
              <a:t>8 horas de consejería en </a:t>
            </a:r>
            <a:r>
              <a:rPr lang="es-ES" dirty="0" smtClean="0">
                <a:latin typeface="Garamond" panose="02020404030301010803" pitchFamily="18" charset="0"/>
              </a:rPr>
              <a:t>adquisición </a:t>
            </a:r>
            <a:r>
              <a:rPr lang="es-ES" dirty="0">
                <a:latin typeface="Garamond" panose="02020404030301010803" pitchFamily="18" charset="0"/>
              </a:rPr>
              <a:t>de vivienda provistas por una institución acreditada por el Departamento de la </a:t>
            </a:r>
            <a:r>
              <a:rPr lang="es-ES" dirty="0" smtClean="0">
                <a:latin typeface="Garamond" panose="02020404030301010803" pitchFamily="18" charset="0"/>
              </a:rPr>
              <a:t>Vivienda </a:t>
            </a:r>
            <a:r>
              <a:rPr lang="es-ES" dirty="0">
                <a:latin typeface="Garamond" panose="02020404030301010803" pitchFamily="18" charset="0"/>
              </a:rPr>
              <a:t>Federal. </a:t>
            </a:r>
          </a:p>
          <a:p>
            <a:pPr>
              <a:buClr>
                <a:srgbClr val="CE8B3F"/>
              </a:buClr>
            </a:pPr>
            <a:endParaRPr lang="en-US" dirty="0"/>
          </a:p>
        </p:txBody>
      </p:sp>
      <p:sp>
        <p:nvSpPr>
          <p:cNvPr id="6" name="TextBox 5"/>
          <p:cNvSpPr txBox="1"/>
          <p:nvPr/>
        </p:nvSpPr>
        <p:spPr>
          <a:xfrm>
            <a:off x="9277350" y="6580286"/>
            <a:ext cx="4114800" cy="307777"/>
          </a:xfrm>
          <a:prstGeom prst="rect">
            <a:avLst/>
          </a:prstGeom>
          <a:noFill/>
        </p:spPr>
        <p:txBody>
          <a:bodyPr wrap="square" rtlCol="0">
            <a:spAutoFit/>
          </a:bodyPr>
          <a:lstStyle/>
          <a:p>
            <a:r>
              <a:rPr lang="en-US" sz="1400" spc="80" dirty="0" smtClean="0">
                <a:solidFill>
                  <a:srgbClr val="FF6600"/>
                </a:solidFill>
                <a:latin typeface="Arial" panose="020B0604020202020204" pitchFamily="34" charset="0"/>
                <a:cs typeface="Arial" panose="020B0604020202020204" pitchFamily="34" charset="0"/>
              </a:rPr>
              <a:t>787-274-2527 </a:t>
            </a:r>
            <a:r>
              <a:rPr lang="en-US" sz="1400" spc="80" dirty="0" err="1" smtClean="0">
                <a:solidFill>
                  <a:srgbClr val="FF6600"/>
                </a:solidFill>
                <a:latin typeface="Arial" panose="020B0604020202020204" pitchFamily="34" charset="0"/>
                <a:cs typeface="Arial" panose="020B0604020202020204" pitchFamily="34" charset="0"/>
              </a:rPr>
              <a:t>extensión</a:t>
            </a:r>
            <a:r>
              <a:rPr lang="en-US" sz="1400" spc="80" dirty="0" smtClean="0">
                <a:solidFill>
                  <a:srgbClr val="FF6600"/>
                </a:solidFill>
                <a:latin typeface="Arial" panose="020B0604020202020204" pitchFamily="34" charset="0"/>
                <a:cs typeface="Arial" panose="020B0604020202020204" pitchFamily="34" charset="0"/>
              </a:rPr>
              <a:t>: 5250</a:t>
            </a:r>
            <a:endParaRPr lang="es-PR" sz="1400" spc="80" dirty="0">
              <a:solidFill>
                <a:srgbClr val="FF660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920" t="12010" b="14977"/>
          <a:stretch/>
        </p:blipFill>
        <p:spPr>
          <a:xfrm>
            <a:off x="8069179" y="5502442"/>
            <a:ext cx="4147376" cy="1126957"/>
          </a:xfrm>
          <a:prstGeom prst="rect">
            <a:avLst/>
          </a:prstGeom>
          <a:ln>
            <a:solidFill>
              <a:schemeClr val="bg1">
                <a:lumMod val="95000"/>
              </a:schemeClr>
            </a:solidFill>
          </a:ln>
        </p:spPr>
      </p:pic>
    </p:spTree>
    <p:extLst>
      <p:ext uri="{BB962C8B-B14F-4D97-AF65-F5344CB8AC3E}">
        <p14:creationId xmlns:p14="http://schemas.microsoft.com/office/powerpoint/2010/main" val="3171856285"/>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332643" y="-1247952"/>
            <a:ext cx="7501169" cy="5370819"/>
            <a:chOff x="2332643" y="-1247952"/>
            <a:chExt cx="7501169" cy="5370819"/>
          </a:xfrm>
        </p:grpSpPr>
        <p:sp>
          <p:nvSpPr>
            <p:cNvPr id="10" name="Content Placeholder 5"/>
            <p:cNvSpPr txBox="1">
              <a:spLocks/>
            </p:cNvSpPr>
            <p:nvPr/>
          </p:nvSpPr>
          <p:spPr>
            <a:xfrm>
              <a:off x="2332643" y="438279"/>
              <a:ext cx="5183188" cy="36845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80000" dirty="0" smtClean="0">
                  <a:solidFill>
                    <a:schemeClr val="bg1">
                      <a:lumMod val="95000"/>
                    </a:schemeClr>
                  </a:solidFill>
                  <a:latin typeface="Century Gothic" panose="020B0502020202020204" pitchFamily="34" charset="0"/>
                </a:rPr>
                <a:t>S</a:t>
              </a:r>
              <a:endParaRPr lang="es-PR" sz="80000" dirty="0">
                <a:solidFill>
                  <a:schemeClr val="bg1">
                    <a:lumMod val="95000"/>
                  </a:schemeClr>
                </a:solidFill>
                <a:latin typeface="Century Gothic" panose="020B0502020202020204" pitchFamily="34" charset="0"/>
              </a:endParaRPr>
            </a:p>
          </p:txBody>
        </p:sp>
        <p:sp>
          <p:nvSpPr>
            <p:cNvPr id="11" name="Content Placeholder 5"/>
            <p:cNvSpPr txBox="1">
              <a:spLocks/>
            </p:cNvSpPr>
            <p:nvPr/>
          </p:nvSpPr>
          <p:spPr>
            <a:xfrm>
              <a:off x="4650624" y="-1247952"/>
              <a:ext cx="5183188" cy="36845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80000" dirty="0" smtClean="0">
                  <a:solidFill>
                    <a:schemeClr val="bg1">
                      <a:lumMod val="85000"/>
                    </a:schemeClr>
                  </a:solidFill>
                  <a:latin typeface="Century Gothic" panose="020B0502020202020204" pitchFamily="34" charset="0"/>
                </a:rPr>
                <a:t>8</a:t>
              </a:r>
              <a:endParaRPr lang="es-PR" sz="80000" dirty="0">
                <a:solidFill>
                  <a:schemeClr val="bg1">
                    <a:lumMod val="85000"/>
                  </a:schemeClr>
                </a:solidFill>
                <a:latin typeface="Century Gothic" panose="020B0502020202020204" pitchFamily="34" charset="0"/>
              </a:endParaRPr>
            </a:p>
          </p:txBody>
        </p:sp>
      </p:gr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6829" r="7212"/>
          <a:stretch/>
        </p:blipFill>
        <p:spPr>
          <a:xfrm>
            <a:off x="8065827" y="0"/>
            <a:ext cx="4135272" cy="6858000"/>
          </a:xfrm>
          <a:prstGeom prst="rect">
            <a:avLst/>
          </a:prstGeom>
        </p:spPr>
      </p:pic>
      <p:sp>
        <p:nvSpPr>
          <p:cNvPr id="2" name="Title 1"/>
          <p:cNvSpPr>
            <a:spLocks noGrp="1"/>
          </p:cNvSpPr>
          <p:nvPr>
            <p:ph type="title"/>
          </p:nvPr>
        </p:nvSpPr>
        <p:spPr>
          <a:xfrm>
            <a:off x="389021" y="539172"/>
            <a:ext cx="10515600" cy="873366"/>
          </a:xfrm>
        </p:spPr>
        <p:txBody>
          <a:bodyPr>
            <a:normAutofit/>
          </a:bodyPr>
          <a:lstStyle/>
          <a:p>
            <a:r>
              <a:rPr lang="en-US" sz="3200" b="1" dirty="0" err="1" smtClean="0">
                <a:solidFill>
                  <a:srgbClr val="017872"/>
                </a:solidFill>
                <a:latin typeface="Century Gothic" panose="020B0502020202020204" pitchFamily="34" charset="0"/>
              </a:rPr>
              <a:t>Autosuficiencia</a:t>
            </a:r>
            <a:r>
              <a:rPr lang="en-US" sz="3200" b="1" dirty="0" smtClean="0">
                <a:solidFill>
                  <a:srgbClr val="017872"/>
                </a:solidFill>
                <a:latin typeface="Century Gothic" panose="020B0502020202020204" pitchFamily="34" charset="0"/>
              </a:rPr>
              <a:t> </a:t>
            </a:r>
            <a:r>
              <a:rPr lang="en-US" sz="3200" b="1" dirty="0">
                <a:solidFill>
                  <a:srgbClr val="017872"/>
                </a:solidFill>
                <a:latin typeface="Century Gothic" panose="020B0502020202020204" pitchFamily="34" charset="0"/>
              </a:rPr>
              <a:t>Familiar </a:t>
            </a:r>
            <a:endParaRPr lang="en-US" sz="3200" dirty="0">
              <a:solidFill>
                <a:srgbClr val="017872"/>
              </a:solidFill>
              <a:latin typeface="Century Gothic" panose="020B0502020202020204" pitchFamily="34" charset="0"/>
            </a:endParaRPr>
          </a:p>
        </p:txBody>
      </p:sp>
      <p:sp>
        <p:nvSpPr>
          <p:cNvPr id="3" name="Content Placeholder 2"/>
          <p:cNvSpPr>
            <a:spLocks noGrp="1"/>
          </p:cNvSpPr>
          <p:nvPr>
            <p:ph idx="1"/>
          </p:nvPr>
        </p:nvSpPr>
        <p:spPr>
          <a:xfrm>
            <a:off x="389021" y="1412538"/>
            <a:ext cx="7471611" cy="4880598"/>
          </a:xfrm>
        </p:spPr>
        <p:txBody>
          <a:bodyPr>
            <a:normAutofit lnSpcReduction="10000"/>
          </a:bodyPr>
          <a:lstStyle/>
          <a:p>
            <a:pPr marL="0" indent="0" algn="just">
              <a:buNone/>
            </a:pPr>
            <a:r>
              <a:rPr lang="en-US" sz="2000" b="1" dirty="0" err="1" smtClean="0">
                <a:solidFill>
                  <a:srgbClr val="CE8B3F"/>
                </a:solidFill>
                <a:latin typeface="Century Gothic" panose="020B0502020202020204" pitchFamily="34" charset="0"/>
              </a:rPr>
              <a:t>Propósito</a:t>
            </a:r>
            <a:r>
              <a:rPr lang="en-US" sz="2000" dirty="0">
                <a:solidFill>
                  <a:srgbClr val="CE8B3F"/>
                </a:solidFill>
                <a:latin typeface="Century Gothic" panose="020B0502020202020204" pitchFamily="34" charset="0"/>
              </a:rPr>
              <a:t>: </a:t>
            </a:r>
          </a:p>
          <a:p>
            <a:pPr algn="just">
              <a:buClr>
                <a:srgbClr val="FF6600"/>
              </a:buClr>
              <a:buFont typeface="Wingdings" panose="05000000000000000000" pitchFamily="2" charset="2"/>
              <a:buChar char="§"/>
            </a:pPr>
            <a:r>
              <a:rPr lang="es-ES" sz="2400" dirty="0" smtClean="0">
                <a:latin typeface="Garamond" panose="02020404030301010803" pitchFamily="18" charset="0"/>
              </a:rPr>
              <a:t>El </a:t>
            </a:r>
            <a:r>
              <a:rPr lang="es-ES" sz="2400" dirty="0">
                <a:latin typeface="Garamond" panose="02020404030301010803" pitchFamily="18" charset="0"/>
              </a:rPr>
              <a:t>objetivo del Programa de </a:t>
            </a:r>
            <a:r>
              <a:rPr lang="es-ES" sz="2400" dirty="0" smtClean="0">
                <a:latin typeface="Garamond" panose="02020404030301010803" pitchFamily="18" charset="0"/>
              </a:rPr>
              <a:t>Autosuficiencia </a:t>
            </a:r>
            <a:r>
              <a:rPr lang="es-ES" sz="2400" dirty="0">
                <a:latin typeface="Garamond" panose="02020404030301010803" pitchFamily="18" charset="0"/>
              </a:rPr>
              <a:t>Familiar es reducir el número de las familias de ingresos bajos beneficiarias de asistencia económica y con asistencia de vivienda de Sección 8. </a:t>
            </a:r>
          </a:p>
          <a:p>
            <a:pPr algn="just">
              <a:buClr>
                <a:srgbClr val="FF6600"/>
              </a:buClr>
              <a:buFont typeface="Wingdings" panose="05000000000000000000" pitchFamily="2" charset="2"/>
              <a:buChar char="§"/>
            </a:pPr>
            <a:r>
              <a:rPr lang="es-ES" sz="2400" dirty="0" smtClean="0">
                <a:latin typeface="Garamond" panose="02020404030301010803" pitchFamily="18" charset="0"/>
              </a:rPr>
              <a:t>Bajo </a:t>
            </a:r>
            <a:r>
              <a:rPr lang="es-ES" sz="2400" dirty="0">
                <a:latin typeface="Garamond" panose="02020404030301010803" pitchFamily="18" charset="0"/>
              </a:rPr>
              <a:t>el Programa de Autosuficiencia Familiar a las familias de ingresos bajos se les proveerá oportunidades para </a:t>
            </a:r>
            <a:r>
              <a:rPr lang="es-ES" sz="2400" dirty="0" smtClean="0">
                <a:latin typeface="Garamond" panose="02020404030301010803" pitchFamily="18" charset="0"/>
              </a:rPr>
              <a:t>educación</a:t>
            </a:r>
            <a:r>
              <a:rPr lang="es-ES" sz="2400" dirty="0">
                <a:latin typeface="Garamond" panose="02020404030301010803" pitchFamily="18" charset="0"/>
              </a:rPr>
              <a:t>, adiestramiento para empleo, consejería y otras formas de asistencia de servicio social necesarios para lograr </a:t>
            </a:r>
            <a:r>
              <a:rPr lang="es-ES" sz="2400" dirty="0" smtClean="0">
                <a:latin typeface="Garamond" panose="02020404030301010803" pitchFamily="18" charset="0"/>
              </a:rPr>
              <a:t>independencia </a:t>
            </a:r>
            <a:r>
              <a:rPr lang="es-ES" sz="2400" dirty="0">
                <a:latin typeface="Garamond" panose="02020404030301010803" pitchFamily="18" charset="0"/>
              </a:rPr>
              <a:t>económica. </a:t>
            </a:r>
          </a:p>
          <a:p>
            <a:pPr algn="just">
              <a:buClr>
                <a:srgbClr val="FF6600"/>
              </a:buClr>
              <a:buFont typeface="Wingdings" panose="05000000000000000000" pitchFamily="2" charset="2"/>
              <a:buChar char="§"/>
            </a:pPr>
            <a:r>
              <a:rPr lang="es-ES" sz="2400" dirty="0" smtClean="0">
                <a:latin typeface="Garamond" panose="02020404030301010803" pitchFamily="18" charset="0"/>
              </a:rPr>
              <a:t>Promover </a:t>
            </a:r>
            <a:r>
              <a:rPr lang="es-ES" sz="2400" dirty="0">
                <a:latin typeface="Garamond" panose="02020404030301010803" pitchFamily="18" charset="0"/>
              </a:rPr>
              <a:t>y coordinar actividades de apoyo de los recursos públicos y privados para lograr capacitar a las familias </a:t>
            </a:r>
            <a:r>
              <a:rPr lang="es-ES" sz="2400" dirty="0" smtClean="0">
                <a:latin typeface="Garamond" panose="02020404030301010803" pitchFamily="18" charset="0"/>
              </a:rPr>
              <a:t>participantes </a:t>
            </a:r>
            <a:r>
              <a:rPr lang="es-ES" sz="2400" dirty="0">
                <a:latin typeface="Garamond" panose="02020404030301010803" pitchFamily="18" charset="0"/>
              </a:rPr>
              <a:t>bajo el Programa Sección 8, logrando su autosuficiencia y obteniendo al cabo de cinco (5) años su independencia económica.</a:t>
            </a:r>
            <a:r>
              <a:rPr lang="es-ES" sz="2400" dirty="0"/>
              <a:t> </a:t>
            </a:r>
          </a:p>
          <a:p>
            <a:endParaRPr lang="en-US" dirty="0"/>
          </a:p>
        </p:txBody>
      </p:sp>
      <p:sp>
        <p:nvSpPr>
          <p:cNvPr id="5" name="TextBox 4"/>
          <p:cNvSpPr txBox="1"/>
          <p:nvPr/>
        </p:nvSpPr>
        <p:spPr>
          <a:xfrm>
            <a:off x="9277350" y="6580286"/>
            <a:ext cx="4114800" cy="307777"/>
          </a:xfrm>
          <a:prstGeom prst="rect">
            <a:avLst/>
          </a:prstGeom>
          <a:noFill/>
        </p:spPr>
        <p:txBody>
          <a:bodyPr wrap="square" rtlCol="0">
            <a:spAutoFit/>
          </a:bodyPr>
          <a:lstStyle/>
          <a:p>
            <a:r>
              <a:rPr lang="en-US" sz="1400" spc="80" dirty="0" smtClean="0">
                <a:solidFill>
                  <a:srgbClr val="FF6600"/>
                </a:solidFill>
                <a:latin typeface="Arial" panose="020B0604020202020204" pitchFamily="34" charset="0"/>
                <a:cs typeface="Arial" panose="020B0604020202020204" pitchFamily="34" charset="0"/>
              </a:rPr>
              <a:t>787-274-2527 </a:t>
            </a:r>
            <a:r>
              <a:rPr lang="en-US" sz="1400" spc="80" dirty="0" err="1" smtClean="0">
                <a:solidFill>
                  <a:srgbClr val="FF6600"/>
                </a:solidFill>
                <a:latin typeface="Arial" panose="020B0604020202020204" pitchFamily="34" charset="0"/>
                <a:cs typeface="Arial" panose="020B0604020202020204" pitchFamily="34" charset="0"/>
              </a:rPr>
              <a:t>extensión</a:t>
            </a:r>
            <a:r>
              <a:rPr lang="en-US" sz="1400" spc="80" dirty="0" smtClean="0">
                <a:solidFill>
                  <a:srgbClr val="FF6600"/>
                </a:solidFill>
                <a:latin typeface="Arial" panose="020B0604020202020204" pitchFamily="34" charset="0"/>
                <a:cs typeface="Arial" panose="020B0604020202020204" pitchFamily="34" charset="0"/>
              </a:rPr>
              <a:t>: 5250</a:t>
            </a:r>
            <a:endParaRPr lang="es-PR" sz="1400" spc="80" dirty="0">
              <a:solidFill>
                <a:srgbClr val="FF660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920" t="12010" b="14977"/>
          <a:stretch/>
        </p:blipFill>
        <p:spPr>
          <a:xfrm>
            <a:off x="8069179" y="5502442"/>
            <a:ext cx="4147376" cy="1126957"/>
          </a:xfrm>
          <a:prstGeom prst="rect">
            <a:avLst/>
          </a:prstGeom>
          <a:ln>
            <a:solidFill>
              <a:schemeClr val="bg1">
                <a:lumMod val="95000"/>
              </a:schemeClr>
            </a:solidFill>
          </a:ln>
        </p:spPr>
      </p:pic>
    </p:spTree>
    <p:extLst>
      <p:ext uri="{BB962C8B-B14F-4D97-AF65-F5344CB8AC3E}">
        <p14:creationId xmlns:p14="http://schemas.microsoft.com/office/powerpoint/2010/main" val="3728592266"/>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332643" y="-1247952"/>
            <a:ext cx="7501169" cy="5370819"/>
            <a:chOff x="2332643" y="-1247952"/>
            <a:chExt cx="7501169" cy="5370819"/>
          </a:xfrm>
        </p:grpSpPr>
        <p:sp>
          <p:nvSpPr>
            <p:cNvPr id="10" name="Content Placeholder 5"/>
            <p:cNvSpPr txBox="1">
              <a:spLocks/>
            </p:cNvSpPr>
            <p:nvPr/>
          </p:nvSpPr>
          <p:spPr>
            <a:xfrm>
              <a:off x="2332643" y="438279"/>
              <a:ext cx="5183188" cy="36845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80000" dirty="0" smtClean="0">
                  <a:solidFill>
                    <a:schemeClr val="bg1">
                      <a:lumMod val="95000"/>
                    </a:schemeClr>
                  </a:solidFill>
                  <a:latin typeface="Century Gothic" panose="020B0502020202020204" pitchFamily="34" charset="0"/>
                </a:rPr>
                <a:t>S</a:t>
              </a:r>
              <a:endParaRPr lang="es-PR" sz="80000" dirty="0">
                <a:solidFill>
                  <a:schemeClr val="bg1">
                    <a:lumMod val="95000"/>
                  </a:schemeClr>
                </a:solidFill>
                <a:latin typeface="Century Gothic" panose="020B0502020202020204" pitchFamily="34" charset="0"/>
              </a:endParaRPr>
            </a:p>
          </p:txBody>
        </p:sp>
        <p:sp>
          <p:nvSpPr>
            <p:cNvPr id="11" name="Content Placeholder 5"/>
            <p:cNvSpPr txBox="1">
              <a:spLocks/>
            </p:cNvSpPr>
            <p:nvPr/>
          </p:nvSpPr>
          <p:spPr>
            <a:xfrm>
              <a:off x="4650624" y="-1247952"/>
              <a:ext cx="5183188" cy="36845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80000" dirty="0" smtClean="0">
                  <a:solidFill>
                    <a:schemeClr val="bg1">
                      <a:lumMod val="85000"/>
                    </a:schemeClr>
                  </a:solidFill>
                  <a:latin typeface="Century Gothic" panose="020B0502020202020204" pitchFamily="34" charset="0"/>
                </a:rPr>
                <a:t>8</a:t>
              </a:r>
              <a:endParaRPr lang="es-PR" sz="80000" dirty="0">
                <a:solidFill>
                  <a:schemeClr val="bg1">
                    <a:lumMod val="85000"/>
                  </a:schemeClr>
                </a:solidFill>
                <a:latin typeface="Century Gothic" panose="020B0502020202020204" pitchFamily="34" charset="0"/>
              </a:endParaRPr>
            </a:p>
          </p:txBody>
        </p:sp>
      </p:gr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6829" r="7212"/>
          <a:stretch/>
        </p:blipFill>
        <p:spPr>
          <a:xfrm>
            <a:off x="8065827" y="0"/>
            <a:ext cx="4135272" cy="6858000"/>
          </a:xfrm>
          <a:prstGeom prst="rect">
            <a:avLst/>
          </a:prstGeom>
        </p:spPr>
      </p:pic>
      <p:sp>
        <p:nvSpPr>
          <p:cNvPr id="3" name="Content Placeholder 2"/>
          <p:cNvSpPr>
            <a:spLocks noGrp="1"/>
          </p:cNvSpPr>
          <p:nvPr>
            <p:ph idx="1"/>
          </p:nvPr>
        </p:nvSpPr>
        <p:spPr>
          <a:xfrm>
            <a:off x="229058" y="997944"/>
            <a:ext cx="7663658" cy="4892173"/>
          </a:xfrm>
        </p:spPr>
        <p:txBody>
          <a:bodyPr>
            <a:normAutofit/>
          </a:bodyPr>
          <a:lstStyle/>
          <a:p>
            <a:pPr marL="0" indent="0" algn="just">
              <a:buNone/>
            </a:pPr>
            <a:r>
              <a:rPr lang="en-US" sz="2400" b="1" dirty="0" smtClean="0">
                <a:solidFill>
                  <a:srgbClr val="CE8B3F"/>
                </a:solidFill>
                <a:latin typeface="Century Gothic" panose="020B0502020202020204" pitchFamily="34" charset="0"/>
              </a:rPr>
              <a:t>¿ </a:t>
            </a:r>
            <a:r>
              <a:rPr lang="en-US" sz="2400" b="1" dirty="0" err="1">
                <a:solidFill>
                  <a:srgbClr val="CE8B3F"/>
                </a:solidFill>
                <a:latin typeface="Century Gothic" panose="020B0502020202020204" pitchFamily="34" charset="0"/>
              </a:rPr>
              <a:t>Quiénes</a:t>
            </a:r>
            <a:r>
              <a:rPr lang="en-US" sz="2400" b="1" dirty="0">
                <a:solidFill>
                  <a:srgbClr val="CE8B3F"/>
                </a:solidFill>
                <a:latin typeface="Century Gothic" panose="020B0502020202020204" pitchFamily="34" charset="0"/>
              </a:rPr>
              <a:t> son </a:t>
            </a:r>
            <a:r>
              <a:rPr lang="en-US" sz="2400" b="1" dirty="0" err="1">
                <a:solidFill>
                  <a:srgbClr val="CE8B3F"/>
                </a:solidFill>
                <a:latin typeface="Century Gothic" panose="020B0502020202020204" pitchFamily="34" charset="0"/>
              </a:rPr>
              <a:t>elegibles</a:t>
            </a:r>
            <a:r>
              <a:rPr lang="en-US" sz="2400" b="1" dirty="0">
                <a:solidFill>
                  <a:srgbClr val="CE8B3F"/>
                </a:solidFill>
                <a:latin typeface="Century Gothic" panose="020B0502020202020204" pitchFamily="34" charset="0"/>
              </a:rPr>
              <a:t>? </a:t>
            </a:r>
            <a:endParaRPr lang="en-US" sz="2400" dirty="0">
              <a:solidFill>
                <a:srgbClr val="CE8B3F"/>
              </a:solidFill>
              <a:latin typeface="Century Gothic" panose="020B0502020202020204" pitchFamily="34" charset="0"/>
            </a:endParaRPr>
          </a:p>
          <a:p>
            <a:pPr algn="just">
              <a:buClr>
                <a:srgbClr val="FF6600"/>
              </a:buClr>
              <a:buFont typeface="Wingdings" panose="05000000000000000000" pitchFamily="2" charset="2"/>
              <a:buChar char="§"/>
            </a:pPr>
            <a:r>
              <a:rPr lang="es-ES" sz="2400" dirty="0">
                <a:latin typeface="Garamond" panose="02020404030301010803" pitchFamily="18" charset="0"/>
              </a:rPr>
              <a:t>Son elegibles familias que reciben asistencia del Programa Sección 8</a:t>
            </a:r>
            <a:r>
              <a:rPr lang="es-ES" sz="2400" dirty="0" smtClean="0">
                <a:latin typeface="Garamond" panose="02020404030301010803" pitchFamily="18" charset="0"/>
              </a:rPr>
              <a:t>.</a:t>
            </a:r>
          </a:p>
          <a:p>
            <a:pPr marL="0" indent="0" algn="just">
              <a:buNone/>
            </a:pPr>
            <a:endParaRPr lang="es-ES" dirty="0">
              <a:latin typeface="Garamond" panose="02020404030301010803" pitchFamily="18" charset="0"/>
            </a:endParaRPr>
          </a:p>
          <a:p>
            <a:pPr marL="0" indent="0" algn="just">
              <a:buNone/>
            </a:pPr>
            <a:r>
              <a:rPr lang="es-ES" sz="2400" b="1" dirty="0" smtClean="0">
                <a:solidFill>
                  <a:srgbClr val="CE8B3F"/>
                </a:solidFill>
                <a:latin typeface="Century Gothic" panose="020B0502020202020204" pitchFamily="34" charset="0"/>
              </a:rPr>
              <a:t>¿ </a:t>
            </a:r>
            <a:r>
              <a:rPr lang="es-ES" sz="2400" b="1" dirty="0">
                <a:solidFill>
                  <a:srgbClr val="CE8B3F"/>
                </a:solidFill>
                <a:latin typeface="Century Gothic" panose="020B0502020202020204" pitchFamily="34" charset="0"/>
              </a:rPr>
              <a:t>Cuánto tiempo la familia puede participar del Programa? </a:t>
            </a:r>
            <a:endParaRPr lang="es-ES" sz="2400" dirty="0">
              <a:solidFill>
                <a:srgbClr val="CE8B3F"/>
              </a:solidFill>
              <a:latin typeface="Century Gothic" panose="020B0502020202020204" pitchFamily="34" charset="0"/>
            </a:endParaRPr>
          </a:p>
          <a:p>
            <a:pPr algn="just">
              <a:buClr>
                <a:srgbClr val="FF6600"/>
              </a:buClr>
              <a:buFont typeface="Wingdings" panose="05000000000000000000" pitchFamily="2" charset="2"/>
              <a:buChar char="§"/>
            </a:pPr>
            <a:r>
              <a:rPr lang="es-ES" sz="2400" dirty="0">
                <a:latin typeface="Garamond" panose="02020404030301010803" pitchFamily="18" charset="0"/>
              </a:rPr>
              <a:t>El contrato será vigente por un término de cinco (5) años pero se </a:t>
            </a:r>
            <a:r>
              <a:rPr lang="es-ES" sz="2400" dirty="0" smtClean="0">
                <a:latin typeface="Garamond" panose="02020404030301010803" pitchFamily="18" charset="0"/>
              </a:rPr>
              <a:t>renovará </a:t>
            </a:r>
            <a:r>
              <a:rPr lang="es-ES" sz="2400" dirty="0">
                <a:latin typeface="Garamond" panose="02020404030301010803" pitchFamily="18" charset="0"/>
              </a:rPr>
              <a:t>anualmente. </a:t>
            </a:r>
            <a:r>
              <a:rPr lang="es-ES" sz="2400" dirty="0" smtClean="0">
                <a:latin typeface="Garamond" panose="02020404030301010803" pitchFamily="18" charset="0"/>
              </a:rPr>
              <a:t>Este puede </a:t>
            </a:r>
            <a:r>
              <a:rPr lang="es-ES" sz="2400" dirty="0">
                <a:latin typeface="Garamond" panose="02020404030301010803" pitchFamily="18" charset="0"/>
              </a:rPr>
              <a:t>extenderse hasta dos (2) años adicionales, si la familia presenta causa justificada para la extension. </a:t>
            </a:r>
            <a:endParaRPr lang="en-US" sz="2400" dirty="0">
              <a:latin typeface="Garamond" panose="02020404030301010803" pitchFamily="18" charset="0"/>
            </a:endParaRPr>
          </a:p>
        </p:txBody>
      </p:sp>
      <p:sp>
        <p:nvSpPr>
          <p:cNvPr id="6" name="TextBox 5"/>
          <p:cNvSpPr txBox="1"/>
          <p:nvPr/>
        </p:nvSpPr>
        <p:spPr>
          <a:xfrm>
            <a:off x="9277350" y="6580286"/>
            <a:ext cx="4114800" cy="307777"/>
          </a:xfrm>
          <a:prstGeom prst="rect">
            <a:avLst/>
          </a:prstGeom>
          <a:noFill/>
        </p:spPr>
        <p:txBody>
          <a:bodyPr wrap="square" rtlCol="0">
            <a:spAutoFit/>
          </a:bodyPr>
          <a:lstStyle/>
          <a:p>
            <a:r>
              <a:rPr lang="en-US" sz="1400" spc="80" dirty="0" smtClean="0">
                <a:solidFill>
                  <a:srgbClr val="FF6600"/>
                </a:solidFill>
                <a:latin typeface="Arial" panose="020B0604020202020204" pitchFamily="34" charset="0"/>
                <a:cs typeface="Arial" panose="020B0604020202020204" pitchFamily="34" charset="0"/>
              </a:rPr>
              <a:t>787-274-2527 </a:t>
            </a:r>
            <a:r>
              <a:rPr lang="en-US" sz="1400" spc="80" dirty="0" err="1" smtClean="0">
                <a:solidFill>
                  <a:srgbClr val="FF6600"/>
                </a:solidFill>
                <a:latin typeface="Arial" panose="020B0604020202020204" pitchFamily="34" charset="0"/>
                <a:cs typeface="Arial" panose="020B0604020202020204" pitchFamily="34" charset="0"/>
              </a:rPr>
              <a:t>extensión</a:t>
            </a:r>
            <a:r>
              <a:rPr lang="en-US" sz="1400" spc="80" dirty="0" smtClean="0">
                <a:solidFill>
                  <a:srgbClr val="FF6600"/>
                </a:solidFill>
                <a:latin typeface="Arial" panose="020B0604020202020204" pitchFamily="34" charset="0"/>
                <a:cs typeface="Arial" panose="020B0604020202020204" pitchFamily="34" charset="0"/>
              </a:rPr>
              <a:t>: 5250</a:t>
            </a:r>
            <a:endParaRPr lang="es-PR" sz="1400" spc="80" dirty="0">
              <a:solidFill>
                <a:srgbClr val="FF660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920" t="12010" b="14977"/>
          <a:stretch/>
        </p:blipFill>
        <p:spPr>
          <a:xfrm>
            <a:off x="8069179" y="5502442"/>
            <a:ext cx="4147376" cy="1126957"/>
          </a:xfrm>
          <a:prstGeom prst="rect">
            <a:avLst/>
          </a:prstGeom>
          <a:ln>
            <a:solidFill>
              <a:schemeClr val="bg1">
                <a:lumMod val="95000"/>
              </a:schemeClr>
            </a:solidFill>
          </a:ln>
        </p:spPr>
      </p:pic>
    </p:spTree>
    <p:extLst>
      <p:ext uri="{BB962C8B-B14F-4D97-AF65-F5344CB8AC3E}">
        <p14:creationId xmlns:p14="http://schemas.microsoft.com/office/powerpoint/2010/main" val="3338863777"/>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332643" y="-1247952"/>
            <a:ext cx="7501169" cy="5370819"/>
            <a:chOff x="2332643" y="-1247952"/>
            <a:chExt cx="7501169" cy="5370819"/>
          </a:xfrm>
        </p:grpSpPr>
        <p:sp>
          <p:nvSpPr>
            <p:cNvPr id="11" name="Content Placeholder 5"/>
            <p:cNvSpPr txBox="1">
              <a:spLocks/>
            </p:cNvSpPr>
            <p:nvPr/>
          </p:nvSpPr>
          <p:spPr>
            <a:xfrm>
              <a:off x="2332643" y="438279"/>
              <a:ext cx="5183188" cy="36845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80000" dirty="0" smtClean="0">
                  <a:solidFill>
                    <a:schemeClr val="bg1">
                      <a:lumMod val="95000"/>
                    </a:schemeClr>
                  </a:solidFill>
                  <a:latin typeface="Century Gothic" panose="020B0502020202020204" pitchFamily="34" charset="0"/>
                </a:rPr>
                <a:t>S</a:t>
              </a:r>
              <a:endParaRPr lang="es-PR" sz="80000" dirty="0">
                <a:solidFill>
                  <a:schemeClr val="bg1">
                    <a:lumMod val="95000"/>
                  </a:schemeClr>
                </a:solidFill>
                <a:latin typeface="Century Gothic" panose="020B0502020202020204" pitchFamily="34" charset="0"/>
              </a:endParaRPr>
            </a:p>
          </p:txBody>
        </p:sp>
        <p:sp>
          <p:nvSpPr>
            <p:cNvPr id="12" name="Content Placeholder 5"/>
            <p:cNvSpPr txBox="1">
              <a:spLocks/>
            </p:cNvSpPr>
            <p:nvPr/>
          </p:nvSpPr>
          <p:spPr>
            <a:xfrm>
              <a:off x="4650624" y="-1247952"/>
              <a:ext cx="5183188" cy="36845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80000" dirty="0" smtClean="0">
                  <a:solidFill>
                    <a:schemeClr val="bg1">
                      <a:lumMod val="85000"/>
                    </a:schemeClr>
                  </a:solidFill>
                  <a:latin typeface="Century Gothic" panose="020B0502020202020204" pitchFamily="34" charset="0"/>
                </a:rPr>
                <a:t>8</a:t>
              </a:r>
              <a:endParaRPr lang="es-PR" sz="80000" dirty="0">
                <a:solidFill>
                  <a:schemeClr val="bg1">
                    <a:lumMod val="85000"/>
                  </a:schemeClr>
                </a:solidFill>
                <a:latin typeface="Century Gothic" panose="020B0502020202020204" pitchFamily="34" charset="0"/>
              </a:endParaRPr>
            </a:p>
          </p:txBody>
        </p:sp>
      </p:gr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6829" r="7212"/>
          <a:stretch/>
        </p:blipFill>
        <p:spPr>
          <a:xfrm>
            <a:off x="8065827" y="0"/>
            <a:ext cx="4135272" cy="6858000"/>
          </a:xfrm>
          <a:prstGeom prst="rect">
            <a:avLst/>
          </a:prstGeom>
        </p:spPr>
      </p:pic>
      <p:sp>
        <p:nvSpPr>
          <p:cNvPr id="3" name="Content Placeholder 2"/>
          <p:cNvSpPr>
            <a:spLocks noGrp="1"/>
          </p:cNvSpPr>
          <p:nvPr>
            <p:ph idx="1"/>
          </p:nvPr>
        </p:nvSpPr>
        <p:spPr>
          <a:xfrm>
            <a:off x="372979" y="931275"/>
            <a:ext cx="7728284" cy="5787343"/>
          </a:xfrm>
        </p:spPr>
        <p:txBody>
          <a:bodyPr>
            <a:noAutofit/>
          </a:bodyPr>
          <a:lstStyle/>
          <a:p>
            <a:pPr marL="0" indent="0" algn="just">
              <a:buNone/>
            </a:pPr>
            <a:r>
              <a:rPr lang="en-US" sz="2000" b="1" dirty="0" err="1" smtClean="0">
                <a:solidFill>
                  <a:srgbClr val="CE8B3F"/>
                </a:solidFill>
                <a:latin typeface="Century Gothic" panose="020B0502020202020204" pitchFamily="34" charset="0"/>
              </a:rPr>
              <a:t>Cuenta</a:t>
            </a:r>
            <a:r>
              <a:rPr lang="en-US" sz="2000" b="1" dirty="0" smtClean="0">
                <a:solidFill>
                  <a:srgbClr val="CE8B3F"/>
                </a:solidFill>
                <a:latin typeface="Century Gothic" panose="020B0502020202020204" pitchFamily="34" charset="0"/>
              </a:rPr>
              <a:t> </a:t>
            </a:r>
            <a:r>
              <a:rPr lang="en-US" sz="2000" b="1" dirty="0" err="1">
                <a:solidFill>
                  <a:srgbClr val="CE8B3F"/>
                </a:solidFill>
                <a:latin typeface="Century Gothic" panose="020B0502020202020204" pitchFamily="34" charset="0"/>
              </a:rPr>
              <a:t>Reserva</a:t>
            </a:r>
            <a:r>
              <a:rPr lang="en-US" sz="2000" b="1" dirty="0">
                <a:solidFill>
                  <a:srgbClr val="CE8B3F"/>
                </a:solidFill>
                <a:latin typeface="Century Gothic" panose="020B0502020202020204" pitchFamily="34" charset="0"/>
              </a:rPr>
              <a:t> </a:t>
            </a:r>
            <a:endParaRPr lang="en-US" sz="2000" b="1" dirty="0" smtClean="0">
              <a:solidFill>
                <a:srgbClr val="CE8B3F"/>
              </a:solidFill>
              <a:latin typeface="Century Gothic" panose="020B0502020202020204" pitchFamily="34" charset="0"/>
            </a:endParaRPr>
          </a:p>
          <a:p>
            <a:pPr marL="0" indent="0" algn="just">
              <a:buNone/>
            </a:pPr>
            <a:r>
              <a:rPr lang="es-ES" sz="2200" dirty="0" smtClean="0">
                <a:latin typeface="Garamond" panose="02020404030301010803" pitchFamily="18" charset="0"/>
              </a:rPr>
              <a:t>El </a:t>
            </a:r>
            <a:r>
              <a:rPr lang="es-ES" sz="2200" dirty="0">
                <a:latin typeface="Garamond" panose="02020404030301010803" pitchFamily="18" charset="0"/>
              </a:rPr>
              <a:t>Programa establecerá para la familia una cuenta reserva donde una porción de los aumentos en el alquiler se acreditará a la cuenta reserva, siempre y cuando los </a:t>
            </a:r>
            <a:r>
              <a:rPr lang="es-ES" sz="2200" dirty="0" smtClean="0">
                <a:latin typeface="Garamond" panose="02020404030301010803" pitchFamily="18" charset="0"/>
              </a:rPr>
              <a:t>ingresos </a:t>
            </a:r>
            <a:r>
              <a:rPr lang="es-ES" sz="2200" dirty="0">
                <a:latin typeface="Garamond" panose="02020404030301010803" pitchFamily="18" charset="0"/>
              </a:rPr>
              <a:t>existentes al comenzar el </a:t>
            </a:r>
            <a:r>
              <a:rPr lang="es-ES" sz="2200" dirty="0" smtClean="0">
                <a:latin typeface="Garamond" panose="02020404030301010803" pitchFamily="18" charset="0"/>
              </a:rPr>
              <a:t>programa </a:t>
            </a:r>
            <a:r>
              <a:rPr lang="es-ES" sz="2200" dirty="0">
                <a:latin typeface="Garamond" panose="02020404030301010803" pitchFamily="18" charset="0"/>
              </a:rPr>
              <a:t>hayan sido incrementados . </a:t>
            </a:r>
          </a:p>
          <a:p>
            <a:pPr algn="just">
              <a:buClr>
                <a:srgbClr val="FF6600"/>
              </a:buClr>
              <a:buFont typeface="Wingdings" panose="05000000000000000000" pitchFamily="2" charset="2"/>
              <a:buChar char="§"/>
            </a:pPr>
            <a:r>
              <a:rPr lang="es-ES" sz="2200" dirty="0">
                <a:latin typeface="Garamond" panose="02020404030301010803" pitchFamily="18" charset="0"/>
              </a:rPr>
              <a:t>Este ahorro será otorgado a la familia participante una vez sea concluido su contrato y cumplido las metas establecidas. Se entregará a la familia un </a:t>
            </a:r>
            <a:r>
              <a:rPr lang="es-ES" sz="2200" dirty="0" smtClean="0">
                <a:latin typeface="Garamond" panose="02020404030301010803" pitchFamily="18" charset="0"/>
              </a:rPr>
              <a:t>informe </a:t>
            </a:r>
            <a:r>
              <a:rPr lang="es-ES" sz="2200" dirty="0">
                <a:latin typeface="Garamond" panose="02020404030301010803" pitchFamily="18" charset="0"/>
              </a:rPr>
              <a:t>del balance en la cuenta reserva, por lo menos una vez el año. </a:t>
            </a:r>
            <a:endParaRPr lang="es-ES" sz="2200" dirty="0" smtClean="0">
              <a:latin typeface="Garamond" panose="02020404030301010803" pitchFamily="18" charset="0"/>
            </a:endParaRPr>
          </a:p>
          <a:p>
            <a:pPr marL="0" indent="0" algn="just">
              <a:buNone/>
            </a:pPr>
            <a:r>
              <a:rPr lang="es-ES" sz="2200" b="1" dirty="0" smtClean="0">
                <a:latin typeface="Garamond" panose="02020404030301010803" pitchFamily="18" charset="0"/>
              </a:rPr>
              <a:t>¿ </a:t>
            </a:r>
            <a:r>
              <a:rPr lang="es-ES" sz="2200" b="1" dirty="0">
                <a:latin typeface="Garamond" panose="02020404030301010803" pitchFamily="18" charset="0"/>
              </a:rPr>
              <a:t>Cuándo se </a:t>
            </a:r>
            <a:r>
              <a:rPr lang="es-ES" sz="2200" b="1" dirty="0" smtClean="0">
                <a:latin typeface="Garamond" panose="02020404030301010803" pitchFamily="18" charset="0"/>
              </a:rPr>
              <a:t>retirarán </a:t>
            </a:r>
            <a:r>
              <a:rPr lang="es-ES" sz="2200" b="1" dirty="0">
                <a:latin typeface="Garamond" panose="02020404030301010803" pitchFamily="18" charset="0"/>
              </a:rPr>
              <a:t>los Fondos en las Cuentas de Reservas? </a:t>
            </a:r>
            <a:endParaRPr lang="es-ES" sz="2200" dirty="0">
              <a:latin typeface="Garamond" panose="02020404030301010803" pitchFamily="18" charset="0"/>
            </a:endParaRPr>
          </a:p>
          <a:p>
            <a:pPr algn="just">
              <a:buClr>
                <a:srgbClr val="FF6600"/>
              </a:buClr>
              <a:buFont typeface="Wingdings" panose="05000000000000000000" pitchFamily="2" charset="2"/>
              <a:buChar char="§"/>
            </a:pPr>
            <a:r>
              <a:rPr lang="es-ES" sz="2200" dirty="0">
                <a:latin typeface="Garamond" panose="02020404030301010803" pitchFamily="18" charset="0"/>
              </a:rPr>
              <a:t>El programa pagará al Jefe de Familia la can-tidad en la cuenta reserva, menos cualquier cantidad adeudada al Programa. </a:t>
            </a:r>
          </a:p>
          <a:p>
            <a:pPr algn="just">
              <a:buClr>
                <a:srgbClr val="FF6600"/>
              </a:buClr>
              <a:buFont typeface="Wingdings" panose="05000000000000000000" pitchFamily="2" charset="2"/>
              <a:buChar char="§"/>
            </a:pPr>
            <a:r>
              <a:rPr lang="es-ES" sz="2200" dirty="0">
                <a:latin typeface="Garamond" panose="02020404030301010803" pitchFamily="18" charset="0"/>
              </a:rPr>
              <a:t>Se determina que la familia ha completado el contrato. Una vez haya cumplido con el contrato en su totalidad y no existe ninguna ayuda de asistencia pública. La asistencia pública no incluye Medicaid en forma transitoria o cuidado infantil. </a:t>
            </a:r>
            <a:endParaRPr lang="en-US" sz="2200" dirty="0">
              <a:latin typeface="Garamond" panose="02020404030301010803" pitchFamily="18" charset="0"/>
            </a:endParaRPr>
          </a:p>
        </p:txBody>
      </p:sp>
      <p:sp>
        <p:nvSpPr>
          <p:cNvPr id="5" name="Title 1"/>
          <p:cNvSpPr>
            <a:spLocks noGrp="1"/>
          </p:cNvSpPr>
          <p:nvPr>
            <p:ph type="title"/>
          </p:nvPr>
        </p:nvSpPr>
        <p:spPr>
          <a:xfrm>
            <a:off x="372979" y="298541"/>
            <a:ext cx="10515600" cy="873366"/>
          </a:xfrm>
        </p:spPr>
        <p:txBody>
          <a:bodyPr>
            <a:normAutofit/>
          </a:bodyPr>
          <a:lstStyle/>
          <a:p>
            <a:r>
              <a:rPr lang="en-US" sz="3200" b="1" dirty="0" err="1" smtClean="0">
                <a:solidFill>
                  <a:srgbClr val="017872"/>
                </a:solidFill>
                <a:latin typeface="Century Gothic" panose="020B0502020202020204" pitchFamily="34" charset="0"/>
              </a:rPr>
              <a:t>Autosuficiencia</a:t>
            </a:r>
            <a:r>
              <a:rPr lang="en-US" sz="3200" b="1" dirty="0" smtClean="0">
                <a:solidFill>
                  <a:srgbClr val="017872"/>
                </a:solidFill>
                <a:latin typeface="Century Gothic" panose="020B0502020202020204" pitchFamily="34" charset="0"/>
              </a:rPr>
              <a:t> </a:t>
            </a:r>
            <a:r>
              <a:rPr lang="en-US" sz="3200" b="1" dirty="0">
                <a:solidFill>
                  <a:srgbClr val="017872"/>
                </a:solidFill>
                <a:latin typeface="Century Gothic" panose="020B0502020202020204" pitchFamily="34" charset="0"/>
              </a:rPr>
              <a:t>Familiar </a:t>
            </a:r>
            <a:endParaRPr lang="en-US" sz="3200" dirty="0">
              <a:solidFill>
                <a:srgbClr val="017872"/>
              </a:solidFill>
              <a:latin typeface="Century Gothic" panose="020B0502020202020204" pitchFamily="34" charset="0"/>
            </a:endParaRPr>
          </a:p>
        </p:txBody>
      </p:sp>
      <p:sp>
        <p:nvSpPr>
          <p:cNvPr id="7" name="TextBox 6"/>
          <p:cNvSpPr txBox="1"/>
          <p:nvPr/>
        </p:nvSpPr>
        <p:spPr>
          <a:xfrm>
            <a:off x="9277350" y="6580286"/>
            <a:ext cx="4114800" cy="307777"/>
          </a:xfrm>
          <a:prstGeom prst="rect">
            <a:avLst/>
          </a:prstGeom>
          <a:noFill/>
        </p:spPr>
        <p:txBody>
          <a:bodyPr wrap="square" rtlCol="0">
            <a:spAutoFit/>
          </a:bodyPr>
          <a:lstStyle/>
          <a:p>
            <a:r>
              <a:rPr lang="en-US" sz="1400" spc="80" dirty="0" smtClean="0">
                <a:solidFill>
                  <a:srgbClr val="FF6600"/>
                </a:solidFill>
                <a:latin typeface="Arial" panose="020B0604020202020204" pitchFamily="34" charset="0"/>
                <a:cs typeface="Arial" panose="020B0604020202020204" pitchFamily="34" charset="0"/>
              </a:rPr>
              <a:t>787-274-2527 </a:t>
            </a:r>
            <a:r>
              <a:rPr lang="en-US" sz="1400" spc="80" dirty="0" err="1" smtClean="0">
                <a:solidFill>
                  <a:srgbClr val="FF6600"/>
                </a:solidFill>
                <a:latin typeface="Arial" panose="020B0604020202020204" pitchFamily="34" charset="0"/>
                <a:cs typeface="Arial" panose="020B0604020202020204" pitchFamily="34" charset="0"/>
              </a:rPr>
              <a:t>extensión</a:t>
            </a:r>
            <a:r>
              <a:rPr lang="en-US" sz="1400" spc="80" dirty="0" smtClean="0">
                <a:solidFill>
                  <a:srgbClr val="FF6600"/>
                </a:solidFill>
                <a:latin typeface="Arial" panose="020B0604020202020204" pitchFamily="34" charset="0"/>
                <a:cs typeface="Arial" panose="020B0604020202020204" pitchFamily="34" charset="0"/>
              </a:rPr>
              <a:t>: 5250</a:t>
            </a:r>
            <a:endParaRPr lang="es-PR" sz="1400" spc="80" dirty="0">
              <a:solidFill>
                <a:srgbClr val="FF660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920" t="12010" b="14977"/>
          <a:stretch/>
        </p:blipFill>
        <p:spPr>
          <a:xfrm>
            <a:off x="8069179" y="5502442"/>
            <a:ext cx="4147376" cy="1126957"/>
          </a:xfrm>
          <a:prstGeom prst="rect">
            <a:avLst/>
          </a:prstGeom>
          <a:ln>
            <a:solidFill>
              <a:schemeClr val="bg1">
                <a:lumMod val="95000"/>
              </a:schemeClr>
            </a:solidFill>
          </a:ln>
        </p:spPr>
      </p:pic>
    </p:spTree>
    <p:extLst>
      <p:ext uri="{BB962C8B-B14F-4D97-AF65-F5344CB8AC3E}">
        <p14:creationId xmlns:p14="http://schemas.microsoft.com/office/powerpoint/2010/main" val="332667307"/>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14789"/>
          <a:stretch/>
        </p:blipFill>
        <p:spPr>
          <a:xfrm>
            <a:off x="0" y="-67501"/>
            <a:ext cx="12205482" cy="6932325"/>
          </a:xfrm>
          <a:prstGeom prst="rect">
            <a:avLst/>
          </a:prstGeom>
        </p:spPr>
      </p:pic>
      <p:sp>
        <p:nvSpPr>
          <p:cNvPr id="4" name="Rectangle 3"/>
          <p:cNvSpPr/>
          <p:nvPr/>
        </p:nvSpPr>
        <p:spPr>
          <a:xfrm>
            <a:off x="0" y="-67500"/>
            <a:ext cx="12205482" cy="6932324"/>
          </a:xfrm>
          <a:prstGeom prst="rect">
            <a:avLst/>
          </a:prstGeom>
          <a:solidFill>
            <a:srgbClr val="FFFFF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10" name="TextBox 9"/>
          <p:cNvSpPr txBox="1"/>
          <p:nvPr/>
        </p:nvSpPr>
        <p:spPr>
          <a:xfrm>
            <a:off x="525372" y="2997000"/>
            <a:ext cx="10892590" cy="369332"/>
          </a:xfrm>
          <a:prstGeom prst="rect">
            <a:avLst/>
          </a:prstGeom>
          <a:noFill/>
        </p:spPr>
        <p:txBody>
          <a:bodyPr wrap="square" rtlCol="0">
            <a:spAutoFit/>
          </a:bodyPr>
          <a:lstStyle/>
          <a:p>
            <a:r>
              <a:rPr lang="en-US" spc="430" dirty="0" err="1" smtClean="0">
                <a:latin typeface="Century Gothic" panose="020B0502020202020204" pitchFamily="34" charset="0"/>
              </a:rPr>
              <a:t>Sección</a:t>
            </a:r>
            <a:r>
              <a:rPr lang="en-US" spc="430" dirty="0" smtClean="0">
                <a:latin typeface="Century Gothic" panose="020B0502020202020204" pitchFamily="34" charset="0"/>
              </a:rPr>
              <a:t> 8</a:t>
            </a:r>
            <a:r>
              <a:rPr lang="en-US" spc="430" dirty="0" smtClean="0">
                <a:solidFill>
                  <a:srgbClr val="FF6600"/>
                </a:solidFill>
                <a:latin typeface="Century Gothic" panose="020B0502020202020204" pitchFamily="34" charset="0"/>
              </a:rPr>
              <a:t>/</a:t>
            </a:r>
            <a:r>
              <a:rPr lang="en-US" spc="430" dirty="0" err="1" smtClean="0">
                <a:latin typeface="Century Gothic" panose="020B0502020202020204" pitchFamily="34" charset="0"/>
              </a:rPr>
              <a:t>Programa</a:t>
            </a:r>
            <a:r>
              <a:rPr lang="en-US" spc="430" dirty="0" smtClean="0">
                <a:latin typeface="Century Gothic" panose="020B0502020202020204" pitchFamily="34" charset="0"/>
              </a:rPr>
              <a:t> de Ley 173</a:t>
            </a:r>
            <a:r>
              <a:rPr lang="en-US" spc="430" dirty="0" smtClean="0">
                <a:solidFill>
                  <a:srgbClr val="FF6600"/>
                </a:solidFill>
                <a:latin typeface="Century Gothic" panose="020B0502020202020204" pitchFamily="34" charset="0"/>
              </a:rPr>
              <a:t>/</a:t>
            </a:r>
            <a:r>
              <a:rPr lang="en-US" spc="430" dirty="0" smtClean="0">
                <a:latin typeface="Century Gothic" panose="020B0502020202020204" pitchFamily="34" charset="0"/>
              </a:rPr>
              <a:t>Rental Assistance</a:t>
            </a:r>
            <a:endParaRPr lang="es-PR" spc="430" dirty="0">
              <a:latin typeface="Century Gothic" panose="020B0502020202020204" pitchFamily="34" charset="0"/>
            </a:endParaRPr>
          </a:p>
        </p:txBody>
      </p:sp>
      <p:sp>
        <p:nvSpPr>
          <p:cNvPr id="7" name="Title 4"/>
          <p:cNvSpPr>
            <a:spLocks noGrp="1"/>
          </p:cNvSpPr>
          <p:nvPr>
            <p:ph type="title"/>
          </p:nvPr>
        </p:nvSpPr>
        <p:spPr>
          <a:xfrm>
            <a:off x="1616041" y="3564583"/>
            <a:ext cx="3893882" cy="434975"/>
          </a:xfrm>
        </p:spPr>
        <p:txBody>
          <a:bodyPr>
            <a:normAutofit fontScale="90000"/>
          </a:bodyPr>
          <a:lstStyle/>
          <a:p>
            <a:r>
              <a:rPr lang="en-US" b="1" dirty="0" smtClean="0">
                <a:latin typeface="Garamond" panose="02020404030301010803" pitchFamily="18" charset="0"/>
              </a:rPr>
              <a:t/>
            </a:r>
            <a:br>
              <a:rPr lang="en-US" b="1" dirty="0" smtClean="0">
                <a:latin typeface="Garamond" panose="02020404030301010803" pitchFamily="18" charset="0"/>
              </a:rPr>
            </a:br>
            <a:r>
              <a:rPr lang="en-US" sz="3100" b="1" dirty="0" err="1" smtClean="0">
                <a:solidFill>
                  <a:srgbClr val="017872"/>
                </a:solidFill>
                <a:latin typeface="Garamond" panose="02020404030301010803" pitchFamily="18" charset="0"/>
              </a:rPr>
              <a:t>Oficinas</a:t>
            </a:r>
            <a:r>
              <a:rPr lang="en-US" sz="3100" b="1" dirty="0" smtClean="0">
                <a:solidFill>
                  <a:srgbClr val="017872"/>
                </a:solidFill>
                <a:latin typeface="Garamond" panose="02020404030301010803" pitchFamily="18" charset="0"/>
              </a:rPr>
              <a:t> </a:t>
            </a:r>
            <a:r>
              <a:rPr lang="en-US" sz="3100" b="1" dirty="0" err="1" smtClean="0">
                <a:solidFill>
                  <a:srgbClr val="017872"/>
                </a:solidFill>
                <a:latin typeface="Garamond" panose="02020404030301010803" pitchFamily="18" charset="0"/>
              </a:rPr>
              <a:t>regionales</a:t>
            </a:r>
            <a:r>
              <a:rPr lang="en-US" sz="3100" b="1" dirty="0" smtClean="0">
                <a:solidFill>
                  <a:srgbClr val="017872"/>
                </a:solidFill>
                <a:latin typeface="Garamond" panose="02020404030301010803" pitchFamily="18" charset="0"/>
              </a:rPr>
              <a:t> en:</a:t>
            </a:r>
            <a:r>
              <a:rPr lang="en-US" b="1" dirty="0">
                <a:latin typeface="Garamond" panose="02020404030301010803" pitchFamily="18" charset="0"/>
              </a:rPr>
              <a:t/>
            </a:r>
            <a:br>
              <a:rPr lang="en-US" b="1" dirty="0">
                <a:latin typeface="Garamond" panose="02020404030301010803" pitchFamily="18" charset="0"/>
              </a:rPr>
            </a:br>
            <a:endParaRPr lang="en-US" dirty="0"/>
          </a:p>
        </p:txBody>
      </p:sp>
      <p:sp>
        <p:nvSpPr>
          <p:cNvPr id="13" name="Content Placeholder 2"/>
          <p:cNvSpPr>
            <a:spLocks noGrp="1"/>
          </p:cNvSpPr>
          <p:nvPr>
            <p:ph sz="half" idx="1"/>
          </p:nvPr>
        </p:nvSpPr>
        <p:spPr>
          <a:xfrm>
            <a:off x="5528432" y="3135854"/>
            <a:ext cx="2092037" cy="2490826"/>
          </a:xfrm>
        </p:spPr>
        <p:txBody>
          <a:bodyPr>
            <a:normAutofit/>
          </a:bodyPr>
          <a:lstStyle/>
          <a:p>
            <a:pPr marL="342900" indent="-342900">
              <a:buClr>
                <a:srgbClr val="FF6600"/>
              </a:buClr>
              <a:buFont typeface="Wingdings" panose="05000000000000000000" pitchFamily="2" charset="2"/>
              <a:buChar char="§"/>
            </a:pPr>
            <a:r>
              <a:rPr lang="en-US" sz="2000" dirty="0" smtClean="0">
                <a:latin typeface="Garamond" panose="02020404030301010803" pitchFamily="18" charset="0"/>
              </a:rPr>
              <a:t>Aguadilla</a:t>
            </a:r>
            <a:endParaRPr lang="en-US" sz="2000" dirty="0">
              <a:latin typeface="Garamond" panose="02020404030301010803" pitchFamily="18" charset="0"/>
            </a:endParaRPr>
          </a:p>
          <a:p>
            <a:pPr marL="342900" indent="-342900">
              <a:buClr>
                <a:srgbClr val="FF6600"/>
              </a:buClr>
              <a:buFont typeface="Wingdings" panose="05000000000000000000" pitchFamily="2" charset="2"/>
              <a:buChar char="§"/>
            </a:pPr>
            <a:r>
              <a:rPr lang="en-US" sz="2000" dirty="0" smtClean="0">
                <a:latin typeface="Garamond" panose="02020404030301010803" pitchFamily="18" charset="0"/>
              </a:rPr>
              <a:t>Arecibo</a:t>
            </a:r>
            <a:endParaRPr lang="en-US" sz="2000" dirty="0">
              <a:latin typeface="Garamond" panose="02020404030301010803" pitchFamily="18" charset="0"/>
            </a:endParaRPr>
          </a:p>
          <a:p>
            <a:pPr marL="342900" indent="-342900">
              <a:buClr>
                <a:srgbClr val="FF6600"/>
              </a:buClr>
              <a:buFont typeface="Wingdings" panose="05000000000000000000" pitchFamily="2" charset="2"/>
              <a:buChar char="§"/>
            </a:pPr>
            <a:r>
              <a:rPr lang="es-ES" sz="2000" dirty="0" smtClean="0">
                <a:latin typeface="Garamond" panose="02020404030301010803" pitchFamily="18" charset="0"/>
              </a:rPr>
              <a:t>Bayamón</a:t>
            </a:r>
            <a:endParaRPr lang="es-ES" sz="2000" dirty="0">
              <a:latin typeface="Garamond" panose="02020404030301010803" pitchFamily="18" charset="0"/>
            </a:endParaRPr>
          </a:p>
          <a:p>
            <a:pPr marL="342900" indent="-342900">
              <a:buClr>
                <a:srgbClr val="FF6600"/>
              </a:buClr>
              <a:buFont typeface="Wingdings" panose="05000000000000000000" pitchFamily="2" charset="2"/>
              <a:buChar char="§"/>
            </a:pPr>
            <a:r>
              <a:rPr lang="es-ES" sz="2000" dirty="0" smtClean="0">
                <a:latin typeface="Garamond" panose="02020404030301010803" pitchFamily="18" charset="0"/>
              </a:rPr>
              <a:t>Caguas</a:t>
            </a:r>
            <a:endParaRPr lang="es-ES" sz="2000" dirty="0">
              <a:latin typeface="Garamond" panose="02020404030301010803" pitchFamily="18" charset="0"/>
            </a:endParaRPr>
          </a:p>
          <a:p>
            <a:pPr marL="342900" indent="-342900">
              <a:buClr>
                <a:srgbClr val="FF6600"/>
              </a:buClr>
              <a:buFont typeface="Wingdings" panose="05000000000000000000" pitchFamily="2" charset="2"/>
              <a:buChar char="§"/>
            </a:pPr>
            <a:r>
              <a:rPr lang="en-US" sz="2000" dirty="0" smtClean="0">
                <a:latin typeface="Garamond" panose="02020404030301010803" pitchFamily="18" charset="0"/>
              </a:rPr>
              <a:t>Carolina</a:t>
            </a:r>
          </a:p>
        </p:txBody>
      </p:sp>
      <p:sp>
        <p:nvSpPr>
          <p:cNvPr id="14" name="Content Placeholder 5"/>
          <p:cNvSpPr>
            <a:spLocks noGrp="1"/>
          </p:cNvSpPr>
          <p:nvPr>
            <p:ph sz="half" idx="2"/>
          </p:nvPr>
        </p:nvSpPr>
        <p:spPr>
          <a:xfrm>
            <a:off x="7231567" y="3655480"/>
            <a:ext cx="2005445" cy="1615462"/>
          </a:xfrm>
        </p:spPr>
        <p:txBody>
          <a:bodyPr>
            <a:normAutofit/>
          </a:bodyPr>
          <a:lstStyle/>
          <a:p>
            <a:pPr>
              <a:buClr>
                <a:srgbClr val="FF6600"/>
              </a:buClr>
              <a:buFont typeface="Wingdings" panose="05000000000000000000" pitchFamily="2" charset="2"/>
              <a:buChar char="§"/>
            </a:pPr>
            <a:r>
              <a:rPr lang="en-US" sz="2000" b="1" dirty="0" err="1">
                <a:latin typeface="Garamond" panose="02020404030301010803" pitchFamily="18" charset="0"/>
              </a:rPr>
              <a:t>Humacao</a:t>
            </a:r>
            <a:endParaRPr lang="en-US" sz="2000" b="1" dirty="0">
              <a:latin typeface="Garamond" panose="02020404030301010803" pitchFamily="18" charset="0"/>
            </a:endParaRPr>
          </a:p>
          <a:p>
            <a:pPr>
              <a:buClr>
                <a:srgbClr val="FF6600"/>
              </a:buClr>
              <a:buFont typeface="Wingdings" panose="05000000000000000000" pitchFamily="2" charset="2"/>
              <a:buChar char="§"/>
            </a:pPr>
            <a:r>
              <a:rPr lang="es-ES" sz="2000" b="1" dirty="0">
                <a:latin typeface="Garamond" panose="02020404030301010803" pitchFamily="18" charset="0"/>
              </a:rPr>
              <a:t>Mayaguez</a:t>
            </a:r>
          </a:p>
          <a:p>
            <a:pPr>
              <a:buClr>
                <a:srgbClr val="FF6600"/>
              </a:buClr>
              <a:buFont typeface="Wingdings" panose="05000000000000000000" pitchFamily="2" charset="2"/>
              <a:buChar char="§"/>
            </a:pPr>
            <a:r>
              <a:rPr lang="en-US" sz="2000" b="1" dirty="0">
                <a:latin typeface="Garamond" panose="02020404030301010803" pitchFamily="18" charset="0"/>
              </a:rPr>
              <a:t>Ponce</a:t>
            </a:r>
          </a:p>
          <a:p>
            <a:pPr>
              <a:buClr>
                <a:srgbClr val="FF6600"/>
              </a:buClr>
              <a:buFont typeface="Wingdings" panose="05000000000000000000" pitchFamily="2" charset="2"/>
              <a:buChar char="§"/>
            </a:pPr>
            <a:r>
              <a:rPr lang="es-ES" sz="2000" b="1" dirty="0">
                <a:latin typeface="Garamond" panose="02020404030301010803" pitchFamily="18" charset="0"/>
              </a:rPr>
              <a:t>San Juan</a:t>
            </a:r>
            <a:endParaRPr lang="en-US" sz="2000" b="1" dirty="0">
              <a:latin typeface="Garamond" panose="02020404030301010803" pitchFamily="18" charset="0"/>
            </a:endParaRPr>
          </a:p>
          <a:p>
            <a:pPr>
              <a:buClr>
                <a:srgbClr val="FF6600"/>
              </a:buClr>
              <a:buFont typeface="Wingdings" panose="05000000000000000000" pitchFamily="2" charset="2"/>
              <a:buChar char="§"/>
            </a:pPr>
            <a:endParaRPr lang="en-US" sz="2400" b="1" dirty="0"/>
          </a:p>
        </p:txBody>
      </p:sp>
      <p:sp>
        <p:nvSpPr>
          <p:cNvPr id="15" name="TextBox 14"/>
          <p:cNvSpPr txBox="1"/>
          <p:nvPr/>
        </p:nvSpPr>
        <p:spPr>
          <a:xfrm>
            <a:off x="1616041" y="3999558"/>
            <a:ext cx="4114800" cy="369332"/>
          </a:xfrm>
          <a:prstGeom prst="rect">
            <a:avLst/>
          </a:prstGeom>
          <a:noFill/>
        </p:spPr>
        <p:txBody>
          <a:bodyPr wrap="square" rtlCol="0">
            <a:spAutoFit/>
          </a:bodyPr>
          <a:lstStyle/>
          <a:p>
            <a:r>
              <a:rPr lang="en-US" spc="80" dirty="0" smtClean="0">
                <a:solidFill>
                  <a:srgbClr val="CE8B3F"/>
                </a:solidFill>
                <a:latin typeface="Arial" panose="020B0604020202020204" pitchFamily="34" charset="0"/>
                <a:cs typeface="Arial" panose="020B0604020202020204" pitchFamily="34" charset="0"/>
              </a:rPr>
              <a:t>787-274-2527 </a:t>
            </a:r>
            <a:r>
              <a:rPr lang="en-US" spc="80" dirty="0" err="1" smtClean="0">
                <a:solidFill>
                  <a:srgbClr val="CE8B3F"/>
                </a:solidFill>
                <a:latin typeface="Arial" panose="020B0604020202020204" pitchFamily="34" charset="0"/>
                <a:cs typeface="Arial" panose="020B0604020202020204" pitchFamily="34" charset="0"/>
              </a:rPr>
              <a:t>extensión</a:t>
            </a:r>
            <a:r>
              <a:rPr lang="en-US" spc="80" dirty="0" smtClean="0">
                <a:solidFill>
                  <a:srgbClr val="CE8B3F"/>
                </a:solidFill>
                <a:latin typeface="Arial" panose="020B0604020202020204" pitchFamily="34" charset="0"/>
                <a:cs typeface="Arial" panose="020B0604020202020204" pitchFamily="34" charset="0"/>
              </a:rPr>
              <a:t>: 5250</a:t>
            </a:r>
            <a:endParaRPr lang="es-PR" spc="80" dirty="0">
              <a:solidFill>
                <a:srgbClr val="CE8B3F"/>
              </a:solidFill>
              <a:latin typeface="Arial" panose="020B0604020202020204" pitchFamily="34" charset="0"/>
              <a:cs typeface="Arial" panose="020B0604020202020204" pitchFamily="34" charset="0"/>
            </a:endParaRPr>
          </a:p>
        </p:txBody>
      </p:sp>
      <p:grpSp>
        <p:nvGrpSpPr>
          <p:cNvPr id="11" name="Group 10"/>
          <p:cNvGrpSpPr/>
          <p:nvPr/>
        </p:nvGrpSpPr>
        <p:grpSpPr>
          <a:xfrm>
            <a:off x="525372" y="1870190"/>
            <a:ext cx="5578704" cy="1089269"/>
            <a:chOff x="6181999" y="2335354"/>
            <a:chExt cx="5578704" cy="1089269"/>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920" t="12010" r="70843" b="21944"/>
            <a:stretch/>
          </p:blipFill>
          <p:spPr>
            <a:xfrm>
              <a:off x="6181999" y="2335354"/>
              <a:ext cx="1181987" cy="1019417"/>
            </a:xfrm>
            <a:prstGeom prst="rect">
              <a:avLst/>
            </a:prstGeom>
            <a:ln>
              <a:noFill/>
            </a:ln>
          </p:spPr>
        </p:pic>
        <p:grpSp>
          <p:nvGrpSpPr>
            <p:cNvPr id="16" name="Group 15"/>
            <p:cNvGrpSpPr/>
            <p:nvPr/>
          </p:nvGrpSpPr>
          <p:grpSpPr>
            <a:xfrm>
              <a:off x="7272668" y="2392277"/>
              <a:ext cx="4488035" cy="1032346"/>
              <a:chOff x="7272668" y="2392277"/>
              <a:chExt cx="4488035" cy="1032346"/>
            </a:xfrm>
          </p:grpSpPr>
          <p:sp>
            <p:nvSpPr>
              <p:cNvPr id="17" name="TextBox 16"/>
              <p:cNvSpPr txBox="1"/>
              <p:nvPr/>
            </p:nvSpPr>
            <p:spPr>
              <a:xfrm>
                <a:off x="7272670" y="2392277"/>
                <a:ext cx="3423683" cy="338554"/>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DEPARTAMENTO DE LA</a:t>
                </a:r>
                <a:endParaRPr lang="es-PR" sz="1600" dirty="0">
                  <a:latin typeface="Arial" panose="020B0604020202020204" pitchFamily="34" charset="0"/>
                  <a:cs typeface="Arial" panose="020B0604020202020204" pitchFamily="34" charset="0"/>
                </a:endParaRPr>
              </a:p>
            </p:txBody>
          </p:sp>
          <p:sp>
            <p:nvSpPr>
              <p:cNvPr id="18" name="TextBox 17"/>
              <p:cNvSpPr txBox="1"/>
              <p:nvPr/>
            </p:nvSpPr>
            <p:spPr>
              <a:xfrm>
                <a:off x="7272669" y="2542500"/>
                <a:ext cx="3423683" cy="769441"/>
              </a:xfrm>
              <a:prstGeom prst="rect">
                <a:avLst/>
              </a:prstGeom>
              <a:noFill/>
            </p:spPr>
            <p:txBody>
              <a:bodyPr wrap="square" rtlCol="0">
                <a:spAutoFit/>
              </a:bodyPr>
              <a:lstStyle/>
              <a:p>
                <a:r>
                  <a:rPr lang="en-US" sz="4400" b="1" spc="150" dirty="0" smtClean="0">
                    <a:solidFill>
                      <a:srgbClr val="017872"/>
                    </a:solidFill>
                    <a:latin typeface="Arial" panose="020B0604020202020204" pitchFamily="34" charset="0"/>
                    <a:cs typeface="Arial" panose="020B0604020202020204" pitchFamily="34" charset="0"/>
                  </a:rPr>
                  <a:t>VIVIENDA</a:t>
                </a:r>
                <a:endParaRPr lang="es-PR" sz="4400" b="1" spc="150" dirty="0">
                  <a:solidFill>
                    <a:srgbClr val="017872"/>
                  </a:solidFill>
                  <a:latin typeface="Arial" panose="020B0604020202020204" pitchFamily="34" charset="0"/>
                  <a:cs typeface="Arial" panose="020B0604020202020204" pitchFamily="34" charset="0"/>
                </a:endParaRPr>
              </a:p>
            </p:txBody>
          </p:sp>
          <p:sp>
            <p:nvSpPr>
              <p:cNvPr id="19" name="TextBox 18"/>
              <p:cNvSpPr txBox="1"/>
              <p:nvPr/>
            </p:nvSpPr>
            <p:spPr>
              <a:xfrm>
                <a:off x="7272668" y="3147624"/>
                <a:ext cx="4488035" cy="276999"/>
              </a:xfrm>
              <a:prstGeom prst="rect">
                <a:avLst/>
              </a:prstGeom>
              <a:noFill/>
            </p:spPr>
            <p:txBody>
              <a:bodyPr wrap="square" rtlCol="0">
                <a:spAutoFit/>
              </a:bodyPr>
              <a:lstStyle/>
              <a:p>
                <a:r>
                  <a:rPr lang="en-US" sz="1200" b="1" dirty="0" smtClean="0">
                    <a:solidFill>
                      <a:schemeClr val="tx1">
                        <a:lumMod val="65000"/>
                        <a:lumOff val="35000"/>
                      </a:schemeClr>
                    </a:solidFill>
                    <a:latin typeface="Arial" panose="020B0604020202020204" pitchFamily="34" charset="0"/>
                    <a:cs typeface="Arial" panose="020B0604020202020204" pitchFamily="34" charset="0"/>
                  </a:rPr>
                  <a:t>Estado </a:t>
                </a:r>
                <a:r>
                  <a:rPr lang="en-US" sz="1200" b="1" dirty="0" err="1" smtClean="0">
                    <a:solidFill>
                      <a:schemeClr val="tx1">
                        <a:lumMod val="65000"/>
                        <a:lumOff val="35000"/>
                      </a:schemeClr>
                    </a:solidFill>
                    <a:latin typeface="Arial" panose="020B0604020202020204" pitchFamily="34" charset="0"/>
                    <a:cs typeface="Arial" panose="020B0604020202020204" pitchFamily="34" charset="0"/>
                  </a:rPr>
                  <a:t>Libre</a:t>
                </a:r>
                <a:r>
                  <a:rPr lang="en-US" sz="1200" b="1" dirty="0" smtClean="0">
                    <a:solidFill>
                      <a:schemeClr val="tx1">
                        <a:lumMod val="65000"/>
                        <a:lumOff val="35000"/>
                      </a:schemeClr>
                    </a:solidFill>
                    <a:latin typeface="Arial" panose="020B0604020202020204" pitchFamily="34" charset="0"/>
                    <a:cs typeface="Arial" panose="020B0604020202020204" pitchFamily="34" charset="0"/>
                  </a:rPr>
                  <a:t> </a:t>
                </a:r>
                <a:r>
                  <a:rPr lang="en-US" sz="1200" b="1" dirty="0" err="1" smtClean="0">
                    <a:solidFill>
                      <a:schemeClr val="tx1">
                        <a:lumMod val="65000"/>
                        <a:lumOff val="35000"/>
                      </a:schemeClr>
                    </a:solidFill>
                    <a:latin typeface="Arial" panose="020B0604020202020204" pitchFamily="34" charset="0"/>
                    <a:cs typeface="Arial" panose="020B0604020202020204" pitchFamily="34" charset="0"/>
                  </a:rPr>
                  <a:t>Asociado</a:t>
                </a:r>
                <a:r>
                  <a:rPr lang="en-US" sz="1200" b="1" dirty="0" smtClean="0">
                    <a:solidFill>
                      <a:schemeClr val="tx1">
                        <a:lumMod val="65000"/>
                        <a:lumOff val="35000"/>
                      </a:schemeClr>
                    </a:solidFill>
                    <a:latin typeface="Arial" panose="020B0604020202020204" pitchFamily="34" charset="0"/>
                    <a:cs typeface="Arial" panose="020B0604020202020204" pitchFamily="34" charset="0"/>
                  </a:rPr>
                  <a:t> de Puerto Rico</a:t>
                </a:r>
                <a:endParaRPr lang="es-PR" sz="1200" b="1" dirty="0">
                  <a:solidFill>
                    <a:schemeClr val="tx1">
                      <a:lumMod val="65000"/>
                      <a:lumOff val="35000"/>
                    </a:schemeClr>
                  </a:solidFill>
                  <a:latin typeface="Arial" panose="020B0604020202020204" pitchFamily="34" charset="0"/>
                  <a:cs typeface="Arial" panose="020B0604020202020204" pitchFamily="34" charset="0"/>
                </a:endParaRPr>
              </a:p>
            </p:txBody>
          </p:sp>
        </p:grpSp>
      </p:grpSp>
      <p:grpSp>
        <p:nvGrpSpPr>
          <p:cNvPr id="20" name="Group 19"/>
          <p:cNvGrpSpPr/>
          <p:nvPr/>
        </p:nvGrpSpPr>
        <p:grpSpPr>
          <a:xfrm>
            <a:off x="0" y="4182204"/>
            <a:ext cx="12192000" cy="2695575"/>
            <a:chOff x="0" y="4182204"/>
            <a:chExt cx="12192000" cy="2695575"/>
          </a:xfrm>
        </p:grpSpPr>
        <p:sp>
          <p:nvSpPr>
            <p:cNvPr id="21" name="Freeform 20"/>
            <p:cNvSpPr/>
            <p:nvPr/>
          </p:nvSpPr>
          <p:spPr>
            <a:xfrm>
              <a:off x="8439150" y="4182204"/>
              <a:ext cx="3752850" cy="2695575"/>
            </a:xfrm>
            <a:custGeom>
              <a:avLst/>
              <a:gdLst>
                <a:gd name="connsiteX0" fmla="*/ 76200 w 3752850"/>
                <a:gd name="connsiteY0" fmla="*/ 1866900 h 2695575"/>
                <a:gd name="connsiteX1" fmla="*/ 76200 w 3752850"/>
                <a:gd name="connsiteY1" fmla="*/ 1685925 h 2695575"/>
                <a:gd name="connsiteX2" fmla="*/ 0 w 3752850"/>
                <a:gd name="connsiteY2" fmla="*/ 1647825 h 2695575"/>
                <a:gd name="connsiteX3" fmla="*/ 19050 w 3752850"/>
                <a:gd name="connsiteY3" fmla="*/ 1562100 h 2695575"/>
                <a:gd name="connsiteX4" fmla="*/ 1266825 w 3752850"/>
                <a:gd name="connsiteY4" fmla="*/ 457200 h 2695575"/>
                <a:gd name="connsiteX5" fmla="*/ 2047875 w 3752850"/>
                <a:gd name="connsiteY5" fmla="*/ 0 h 2695575"/>
                <a:gd name="connsiteX6" fmla="*/ 3552825 w 3752850"/>
                <a:gd name="connsiteY6" fmla="*/ 1514475 h 2695575"/>
                <a:gd name="connsiteX7" fmla="*/ 3505200 w 3752850"/>
                <a:gd name="connsiteY7" fmla="*/ 1543050 h 2695575"/>
                <a:gd name="connsiteX8" fmla="*/ 3352800 w 3752850"/>
                <a:gd name="connsiteY8" fmla="*/ 1562100 h 2695575"/>
                <a:gd name="connsiteX9" fmla="*/ 3371850 w 3752850"/>
                <a:gd name="connsiteY9" fmla="*/ 1876425 h 2695575"/>
                <a:gd name="connsiteX10" fmla="*/ 3743325 w 3752850"/>
                <a:gd name="connsiteY10" fmla="*/ 1866900 h 2695575"/>
                <a:gd name="connsiteX11" fmla="*/ 3752850 w 3752850"/>
                <a:gd name="connsiteY11" fmla="*/ 2400300 h 2695575"/>
                <a:gd name="connsiteX12" fmla="*/ 3352800 w 3752850"/>
                <a:gd name="connsiteY12" fmla="*/ 2400300 h 2695575"/>
                <a:gd name="connsiteX13" fmla="*/ 3352800 w 3752850"/>
                <a:gd name="connsiteY13" fmla="*/ 2657475 h 2695575"/>
                <a:gd name="connsiteX14" fmla="*/ 1095375 w 3752850"/>
                <a:gd name="connsiteY14" fmla="*/ 2695575 h 2695575"/>
                <a:gd name="connsiteX15" fmla="*/ 990600 w 3752850"/>
                <a:gd name="connsiteY15" fmla="*/ 2552700 h 2695575"/>
                <a:gd name="connsiteX16" fmla="*/ 657225 w 3752850"/>
                <a:gd name="connsiteY16" fmla="*/ 2581275 h 2695575"/>
                <a:gd name="connsiteX17" fmla="*/ 104775 w 3752850"/>
                <a:gd name="connsiteY17" fmla="*/ 2362200 h 2695575"/>
                <a:gd name="connsiteX18" fmla="*/ 76200 w 3752850"/>
                <a:gd name="connsiteY18" fmla="*/ 1866900 h 269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52850" h="2695575">
                  <a:moveTo>
                    <a:pt x="76200" y="1866900"/>
                  </a:moveTo>
                  <a:lnTo>
                    <a:pt x="76200" y="1685925"/>
                  </a:lnTo>
                  <a:lnTo>
                    <a:pt x="0" y="1647825"/>
                  </a:lnTo>
                  <a:lnTo>
                    <a:pt x="19050" y="1562100"/>
                  </a:lnTo>
                  <a:lnTo>
                    <a:pt x="1266825" y="457200"/>
                  </a:lnTo>
                  <a:lnTo>
                    <a:pt x="2047875" y="0"/>
                  </a:lnTo>
                  <a:lnTo>
                    <a:pt x="3552825" y="1514475"/>
                  </a:lnTo>
                  <a:lnTo>
                    <a:pt x="3505200" y="1543050"/>
                  </a:lnTo>
                  <a:lnTo>
                    <a:pt x="3352800" y="1562100"/>
                  </a:lnTo>
                  <a:lnTo>
                    <a:pt x="3371850" y="1876425"/>
                  </a:lnTo>
                  <a:lnTo>
                    <a:pt x="3743325" y="1866900"/>
                  </a:lnTo>
                  <a:lnTo>
                    <a:pt x="3752850" y="2400300"/>
                  </a:lnTo>
                  <a:lnTo>
                    <a:pt x="3352800" y="2400300"/>
                  </a:lnTo>
                  <a:lnTo>
                    <a:pt x="3352800" y="2657475"/>
                  </a:lnTo>
                  <a:lnTo>
                    <a:pt x="1095375" y="2695575"/>
                  </a:lnTo>
                  <a:lnTo>
                    <a:pt x="990600" y="2552700"/>
                  </a:lnTo>
                  <a:lnTo>
                    <a:pt x="657225" y="2581275"/>
                  </a:lnTo>
                  <a:lnTo>
                    <a:pt x="104775" y="2362200"/>
                  </a:lnTo>
                  <a:lnTo>
                    <a:pt x="76200" y="1866900"/>
                  </a:ln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22" name="Rectangle 21"/>
            <p:cNvSpPr/>
            <p:nvPr/>
          </p:nvSpPr>
          <p:spPr>
            <a:xfrm>
              <a:off x="0" y="6045959"/>
              <a:ext cx="8557146" cy="49132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grpSp>
    </p:spTree>
    <p:extLst>
      <p:ext uri="{BB962C8B-B14F-4D97-AF65-F5344CB8AC3E}">
        <p14:creationId xmlns:p14="http://schemas.microsoft.com/office/powerpoint/2010/main" val="1819217313"/>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6629400" y="-38100"/>
            <a:ext cx="5600700" cy="7048500"/>
          </a:xfrm>
          <a:custGeom>
            <a:avLst/>
            <a:gdLst>
              <a:gd name="connsiteX0" fmla="*/ 0 w 5600700"/>
              <a:gd name="connsiteY0" fmla="*/ 0 h 7048500"/>
              <a:gd name="connsiteX1" fmla="*/ 57150 w 5600700"/>
              <a:gd name="connsiteY1" fmla="*/ 1562100 h 7048500"/>
              <a:gd name="connsiteX2" fmla="*/ 3448050 w 5600700"/>
              <a:gd name="connsiteY2" fmla="*/ 1504950 h 7048500"/>
              <a:gd name="connsiteX3" fmla="*/ 2628900 w 5600700"/>
              <a:gd name="connsiteY3" fmla="*/ 3048000 h 7048500"/>
              <a:gd name="connsiteX4" fmla="*/ 3219450 w 5600700"/>
              <a:gd name="connsiteY4" fmla="*/ 2800350 h 7048500"/>
              <a:gd name="connsiteX5" fmla="*/ 3867150 w 5600700"/>
              <a:gd name="connsiteY5" fmla="*/ 2781300 h 7048500"/>
              <a:gd name="connsiteX6" fmla="*/ 4438650 w 5600700"/>
              <a:gd name="connsiteY6" fmla="*/ 3086100 h 7048500"/>
              <a:gd name="connsiteX7" fmla="*/ 4762500 w 5600700"/>
              <a:gd name="connsiteY7" fmla="*/ 3638550 h 7048500"/>
              <a:gd name="connsiteX8" fmla="*/ 4781550 w 5600700"/>
              <a:gd name="connsiteY8" fmla="*/ 4210050 h 7048500"/>
              <a:gd name="connsiteX9" fmla="*/ 4343400 w 5600700"/>
              <a:gd name="connsiteY9" fmla="*/ 4724400 h 7048500"/>
              <a:gd name="connsiteX10" fmla="*/ 3829050 w 5600700"/>
              <a:gd name="connsiteY10" fmla="*/ 5029200 h 7048500"/>
              <a:gd name="connsiteX11" fmla="*/ 4305300 w 5600700"/>
              <a:gd name="connsiteY11" fmla="*/ 5181600 h 7048500"/>
              <a:gd name="connsiteX12" fmla="*/ 5048250 w 5600700"/>
              <a:gd name="connsiteY12" fmla="*/ 5886450 h 7048500"/>
              <a:gd name="connsiteX13" fmla="*/ 5124450 w 5600700"/>
              <a:gd name="connsiteY13" fmla="*/ 6591300 h 7048500"/>
              <a:gd name="connsiteX14" fmla="*/ 5086350 w 5600700"/>
              <a:gd name="connsiteY14" fmla="*/ 7048500 h 7048500"/>
              <a:gd name="connsiteX15" fmla="*/ 5600700 w 5600700"/>
              <a:gd name="connsiteY15" fmla="*/ 6877050 h 7048500"/>
              <a:gd name="connsiteX16" fmla="*/ 5581650 w 5600700"/>
              <a:gd name="connsiteY16" fmla="*/ 19050 h 7048500"/>
              <a:gd name="connsiteX17" fmla="*/ 0 w 5600700"/>
              <a:gd name="connsiteY17" fmla="*/ 0 h 704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00700" h="7048500">
                <a:moveTo>
                  <a:pt x="0" y="0"/>
                </a:moveTo>
                <a:lnTo>
                  <a:pt x="57150" y="1562100"/>
                </a:lnTo>
                <a:lnTo>
                  <a:pt x="3448050" y="1504950"/>
                </a:lnTo>
                <a:lnTo>
                  <a:pt x="2628900" y="3048000"/>
                </a:lnTo>
                <a:lnTo>
                  <a:pt x="3219450" y="2800350"/>
                </a:lnTo>
                <a:lnTo>
                  <a:pt x="3867150" y="2781300"/>
                </a:lnTo>
                <a:lnTo>
                  <a:pt x="4438650" y="3086100"/>
                </a:lnTo>
                <a:lnTo>
                  <a:pt x="4762500" y="3638550"/>
                </a:lnTo>
                <a:lnTo>
                  <a:pt x="4781550" y="4210050"/>
                </a:lnTo>
                <a:lnTo>
                  <a:pt x="4343400" y="4724400"/>
                </a:lnTo>
                <a:lnTo>
                  <a:pt x="3829050" y="5029200"/>
                </a:lnTo>
                <a:lnTo>
                  <a:pt x="4305300" y="5181600"/>
                </a:lnTo>
                <a:lnTo>
                  <a:pt x="5048250" y="5886450"/>
                </a:lnTo>
                <a:lnTo>
                  <a:pt x="5124450" y="6591300"/>
                </a:lnTo>
                <a:lnTo>
                  <a:pt x="5086350" y="7048500"/>
                </a:lnTo>
                <a:lnTo>
                  <a:pt x="5600700" y="6877050"/>
                </a:lnTo>
                <a:lnTo>
                  <a:pt x="5581650" y="19050"/>
                </a:lnTo>
                <a:lnTo>
                  <a:pt x="0" y="0"/>
                </a:lnTo>
                <a:close/>
              </a:path>
            </a:pathLst>
          </a:cu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27224" t="4636" r="23818" b="41328"/>
          <a:stretch/>
        </p:blipFill>
        <p:spPr>
          <a:xfrm>
            <a:off x="9485082" y="3197829"/>
            <a:ext cx="1390651" cy="1227915"/>
          </a:xfrm>
          <a:prstGeom prst="rect">
            <a:avLst/>
          </a:prstGeom>
        </p:spPr>
      </p:pic>
      <p:sp>
        <p:nvSpPr>
          <p:cNvPr id="9" name="Content Placeholder 5"/>
          <p:cNvSpPr>
            <a:spLocks noGrp="1"/>
          </p:cNvSpPr>
          <p:nvPr>
            <p:ph sz="quarter" idx="4"/>
          </p:nvPr>
        </p:nvSpPr>
        <p:spPr>
          <a:xfrm>
            <a:off x="1407501" y="4991569"/>
            <a:ext cx="4665753" cy="1530747"/>
          </a:xfrm>
        </p:spPr>
        <p:txBody>
          <a:bodyPr>
            <a:noAutofit/>
          </a:bodyPr>
          <a:lstStyle/>
          <a:p>
            <a:pPr marL="0" indent="0">
              <a:buNone/>
            </a:pPr>
            <a:r>
              <a:rPr lang="en-US" sz="9600" spc="80" dirty="0" smtClean="0">
                <a:solidFill>
                  <a:srgbClr val="969696"/>
                </a:solidFill>
                <a:latin typeface="Century Gothic" panose="020B0502020202020204" pitchFamily="34" charset="0"/>
              </a:rPr>
              <a:t>Ley 173</a:t>
            </a:r>
            <a:endParaRPr lang="es-PR" sz="9600" spc="80" dirty="0">
              <a:solidFill>
                <a:srgbClr val="969696"/>
              </a:solidFill>
              <a:latin typeface="Century Gothic" panose="020B0502020202020204" pitchFamily="34" charset="0"/>
            </a:endParaRPr>
          </a:p>
        </p:txBody>
      </p:sp>
      <p:sp>
        <p:nvSpPr>
          <p:cNvPr id="7" name="Content Placeholder 5"/>
          <p:cNvSpPr>
            <a:spLocks noGrp="1"/>
          </p:cNvSpPr>
          <p:nvPr>
            <p:ph sz="quarter" idx="4"/>
          </p:nvPr>
        </p:nvSpPr>
        <p:spPr>
          <a:xfrm>
            <a:off x="6250218" y="331193"/>
            <a:ext cx="5183188" cy="3684588"/>
          </a:xfrm>
        </p:spPr>
        <p:txBody>
          <a:bodyPr>
            <a:noAutofit/>
          </a:bodyPr>
          <a:lstStyle/>
          <a:p>
            <a:pPr marL="0" indent="0">
              <a:buNone/>
            </a:pPr>
            <a:r>
              <a:rPr lang="en-US" sz="60000" dirty="0" smtClean="0">
                <a:solidFill>
                  <a:srgbClr val="017872"/>
                </a:solidFill>
                <a:latin typeface="Century Gothic" panose="020B0502020202020204" pitchFamily="34" charset="0"/>
              </a:rPr>
              <a:t>7</a:t>
            </a:r>
            <a:endParaRPr lang="es-PR" sz="60000" dirty="0">
              <a:solidFill>
                <a:srgbClr val="017872"/>
              </a:solidFill>
              <a:latin typeface="Century Gothic" panose="020B0502020202020204" pitchFamily="34" charset="0"/>
            </a:endParaRPr>
          </a:p>
        </p:txBody>
      </p:sp>
      <p:sp>
        <p:nvSpPr>
          <p:cNvPr id="8" name="Content Placeholder 5"/>
          <p:cNvSpPr>
            <a:spLocks noGrp="1"/>
          </p:cNvSpPr>
          <p:nvPr>
            <p:ph sz="quarter" idx="4"/>
          </p:nvPr>
        </p:nvSpPr>
        <p:spPr>
          <a:xfrm>
            <a:off x="7933985" y="1306981"/>
            <a:ext cx="5183188" cy="3684588"/>
          </a:xfrm>
        </p:spPr>
        <p:txBody>
          <a:bodyPr>
            <a:noAutofit/>
          </a:bodyPr>
          <a:lstStyle/>
          <a:p>
            <a:pPr marL="0" indent="0">
              <a:buNone/>
            </a:pPr>
            <a:r>
              <a:rPr lang="en-US" sz="65000" dirty="0" smtClean="0">
                <a:solidFill>
                  <a:srgbClr val="CE8B3F"/>
                </a:solidFill>
                <a:latin typeface="Century Gothic" panose="020B0502020202020204" pitchFamily="34" charset="0"/>
              </a:rPr>
              <a:t>3</a:t>
            </a:r>
            <a:endParaRPr lang="es-PR" sz="65000" dirty="0">
              <a:solidFill>
                <a:srgbClr val="CE8B3F"/>
              </a:solidFill>
              <a:latin typeface="Century Gothic" panose="020B0502020202020204" pitchFamily="34" charset="0"/>
            </a:endParaRPr>
          </a:p>
        </p:txBody>
      </p:sp>
      <p:sp>
        <p:nvSpPr>
          <p:cNvPr id="6" name="Content Placeholder 5"/>
          <p:cNvSpPr>
            <a:spLocks noGrp="1"/>
          </p:cNvSpPr>
          <p:nvPr>
            <p:ph sz="quarter" idx="4"/>
          </p:nvPr>
        </p:nvSpPr>
        <p:spPr>
          <a:xfrm>
            <a:off x="4397144" y="-1142404"/>
            <a:ext cx="5183188" cy="3684588"/>
          </a:xfrm>
        </p:spPr>
        <p:txBody>
          <a:bodyPr>
            <a:noAutofit/>
          </a:bodyPr>
          <a:lstStyle/>
          <a:p>
            <a:pPr marL="0" indent="0">
              <a:buNone/>
            </a:pPr>
            <a:r>
              <a:rPr lang="en-US" sz="60000" dirty="0" smtClean="0">
                <a:solidFill>
                  <a:srgbClr val="FF6600"/>
                </a:solidFill>
                <a:latin typeface="Century Gothic" panose="020B0502020202020204" pitchFamily="34" charset="0"/>
              </a:rPr>
              <a:t>1</a:t>
            </a:r>
            <a:endParaRPr lang="es-PR" sz="60000" dirty="0">
              <a:solidFill>
                <a:srgbClr val="FF6600"/>
              </a:solidFill>
              <a:latin typeface="Century Gothic" panose="020B0502020202020204" pitchFamily="34" charset="0"/>
            </a:endParaRPr>
          </a:p>
        </p:txBody>
      </p:sp>
    </p:spTree>
    <p:extLst>
      <p:ext uri="{BB962C8B-B14F-4D97-AF65-F5344CB8AC3E}">
        <p14:creationId xmlns:p14="http://schemas.microsoft.com/office/powerpoint/2010/main" val="1613074574"/>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Content Placeholder 5"/>
          <p:cNvSpPr>
            <a:spLocks noGrp="1"/>
          </p:cNvSpPr>
          <p:nvPr>
            <p:ph sz="quarter" idx="4"/>
          </p:nvPr>
        </p:nvSpPr>
        <p:spPr>
          <a:xfrm>
            <a:off x="2250023" y="-1142404"/>
            <a:ext cx="5183188" cy="3684588"/>
          </a:xfrm>
        </p:spPr>
        <p:txBody>
          <a:bodyPr>
            <a:noAutofit/>
          </a:bodyPr>
          <a:lstStyle/>
          <a:p>
            <a:pPr marL="0" indent="0">
              <a:buNone/>
            </a:pPr>
            <a:r>
              <a:rPr lang="en-US" sz="60000" dirty="0" smtClean="0">
                <a:solidFill>
                  <a:schemeClr val="bg2"/>
                </a:solidFill>
                <a:latin typeface="Century Gothic" panose="020B0502020202020204" pitchFamily="34" charset="0"/>
              </a:rPr>
              <a:t>1</a:t>
            </a:r>
            <a:endParaRPr lang="es-PR" sz="60000" dirty="0">
              <a:solidFill>
                <a:schemeClr val="bg2"/>
              </a:solidFill>
              <a:latin typeface="Century Gothic" panose="020B0502020202020204" pitchFamily="34" charset="0"/>
            </a:endParaRPr>
          </a:p>
        </p:txBody>
      </p:sp>
      <p:sp>
        <p:nvSpPr>
          <p:cNvPr id="11" name="Content Placeholder 5"/>
          <p:cNvSpPr>
            <a:spLocks noGrp="1"/>
          </p:cNvSpPr>
          <p:nvPr>
            <p:ph sz="quarter" idx="4"/>
          </p:nvPr>
        </p:nvSpPr>
        <p:spPr>
          <a:xfrm>
            <a:off x="5868751" y="1511697"/>
            <a:ext cx="5183188" cy="3684588"/>
          </a:xfrm>
        </p:spPr>
        <p:txBody>
          <a:bodyPr>
            <a:noAutofit/>
          </a:bodyPr>
          <a:lstStyle/>
          <a:p>
            <a:pPr marL="0" indent="0">
              <a:buNone/>
            </a:pPr>
            <a:r>
              <a:rPr lang="en-US" sz="59000" dirty="0" smtClean="0">
                <a:solidFill>
                  <a:schemeClr val="bg1">
                    <a:lumMod val="75000"/>
                  </a:schemeClr>
                </a:solidFill>
                <a:latin typeface="Century Gothic" panose="020B0502020202020204" pitchFamily="34" charset="0"/>
              </a:rPr>
              <a:t>3</a:t>
            </a:r>
            <a:endParaRPr lang="es-PR" sz="59000" dirty="0">
              <a:solidFill>
                <a:schemeClr val="bg1">
                  <a:lumMod val="75000"/>
                </a:schemeClr>
              </a:solidFill>
              <a:latin typeface="Century Gothic" panose="020B0502020202020204" pitchFamily="34" charset="0"/>
            </a:endParaRPr>
          </a:p>
        </p:txBody>
      </p:sp>
      <p:sp>
        <p:nvSpPr>
          <p:cNvPr id="12" name="Content Placeholder 5"/>
          <p:cNvSpPr>
            <a:spLocks noGrp="1"/>
          </p:cNvSpPr>
          <p:nvPr>
            <p:ph sz="quarter" idx="4"/>
          </p:nvPr>
        </p:nvSpPr>
        <p:spPr>
          <a:xfrm>
            <a:off x="4181290" y="146249"/>
            <a:ext cx="5183188" cy="3684588"/>
          </a:xfrm>
        </p:spPr>
        <p:txBody>
          <a:bodyPr>
            <a:noAutofit/>
          </a:bodyPr>
          <a:lstStyle/>
          <a:p>
            <a:pPr marL="0" indent="0">
              <a:buNone/>
            </a:pPr>
            <a:r>
              <a:rPr lang="en-US" sz="60000" dirty="0" smtClean="0">
                <a:solidFill>
                  <a:schemeClr val="bg1">
                    <a:lumMod val="85000"/>
                  </a:schemeClr>
                </a:solidFill>
                <a:latin typeface="Century Gothic" panose="020B0502020202020204" pitchFamily="34" charset="0"/>
              </a:rPr>
              <a:t>7</a:t>
            </a:r>
            <a:endParaRPr lang="es-PR" sz="60000" dirty="0">
              <a:solidFill>
                <a:schemeClr val="bg1">
                  <a:lumMod val="85000"/>
                </a:schemeClr>
              </a:solidFill>
              <a:latin typeface="Century Gothic" panose="020B0502020202020204" pitchFamily="34"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9549"/>
          <a:stretch/>
        </p:blipFill>
        <p:spPr>
          <a:xfrm>
            <a:off x="8061158" y="-2242"/>
            <a:ext cx="4155397" cy="686024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920" t="12010" b="14977"/>
          <a:stretch/>
        </p:blipFill>
        <p:spPr>
          <a:xfrm>
            <a:off x="8069179" y="5502442"/>
            <a:ext cx="4147376" cy="1126957"/>
          </a:xfrm>
          <a:prstGeom prst="rect">
            <a:avLst/>
          </a:prstGeom>
          <a:ln>
            <a:solidFill>
              <a:schemeClr val="bg1">
                <a:lumMod val="95000"/>
              </a:schemeClr>
            </a:solidFill>
          </a:ln>
        </p:spPr>
      </p:pic>
      <p:sp>
        <p:nvSpPr>
          <p:cNvPr id="2" name="Title 1"/>
          <p:cNvSpPr>
            <a:spLocks noGrp="1"/>
          </p:cNvSpPr>
          <p:nvPr>
            <p:ph type="title"/>
          </p:nvPr>
        </p:nvSpPr>
        <p:spPr>
          <a:xfrm>
            <a:off x="277087" y="643330"/>
            <a:ext cx="6523760" cy="722466"/>
          </a:xfrm>
          <a:noFill/>
        </p:spPr>
        <p:txBody>
          <a:bodyPr>
            <a:noAutofit/>
          </a:bodyPr>
          <a:lstStyle/>
          <a:p>
            <a:r>
              <a:rPr lang="en-US" sz="1800" b="1" dirty="0" smtClean="0">
                <a:solidFill>
                  <a:srgbClr val="CE8B3F"/>
                </a:solidFill>
                <a:latin typeface="Century Gothic" panose="020B0502020202020204" pitchFamily="34" charset="0"/>
              </a:rPr>
              <a:t>(</a:t>
            </a:r>
            <a:r>
              <a:rPr lang="en-US" sz="1800" b="1" dirty="0" err="1" smtClean="0">
                <a:solidFill>
                  <a:srgbClr val="CE8B3F"/>
                </a:solidFill>
                <a:latin typeface="Century Gothic" panose="020B0502020202020204" pitchFamily="34" charset="0"/>
              </a:rPr>
              <a:t>Programa</a:t>
            </a:r>
            <a:r>
              <a:rPr lang="en-US" sz="1800" b="1" dirty="0" smtClean="0">
                <a:solidFill>
                  <a:srgbClr val="CE8B3F"/>
                </a:solidFill>
                <a:latin typeface="Century Gothic" panose="020B0502020202020204" pitchFamily="34" charset="0"/>
              </a:rPr>
              <a:t> </a:t>
            </a:r>
            <a:r>
              <a:rPr lang="en-US" sz="1800" b="1" dirty="0">
                <a:solidFill>
                  <a:srgbClr val="CE8B3F"/>
                </a:solidFill>
                <a:latin typeface="Century Gothic" panose="020B0502020202020204" pitchFamily="34" charset="0"/>
              </a:rPr>
              <a:t>de </a:t>
            </a:r>
            <a:r>
              <a:rPr lang="en-US" sz="1800" b="1" dirty="0" err="1">
                <a:solidFill>
                  <a:srgbClr val="CE8B3F"/>
                </a:solidFill>
                <a:latin typeface="Century Gothic" panose="020B0502020202020204" pitchFamily="34" charset="0"/>
              </a:rPr>
              <a:t>Subsidio</a:t>
            </a:r>
            <a:r>
              <a:rPr lang="en-US" sz="1800" b="1" dirty="0">
                <a:solidFill>
                  <a:srgbClr val="CE8B3F"/>
                </a:solidFill>
                <a:latin typeface="Century Gothic" panose="020B0502020202020204" pitchFamily="34" charset="0"/>
              </a:rPr>
              <a:t> y </a:t>
            </a:r>
            <a:r>
              <a:rPr lang="en-US" sz="1800" b="1" dirty="0" err="1" smtClean="0">
                <a:solidFill>
                  <a:srgbClr val="CE8B3F"/>
                </a:solidFill>
                <a:latin typeface="Century Gothic" panose="020B0502020202020204" pitchFamily="34" charset="0"/>
              </a:rPr>
              <a:t>Arrendamiento</a:t>
            </a:r>
            <a:r>
              <a:rPr lang="en-US" sz="1800" b="1" dirty="0" smtClean="0">
                <a:solidFill>
                  <a:srgbClr val="CE8B3F"/>
                </a:solidFill>
                <a:latin typeface="Century Gothic" panose="020B0502020202020204" pitchFamily="34" charset="0"/>
              </a:rPr>
              <a:t> </a:t>
            </a:r>
            <a:r>
              <a:rPr lang="en-US" sz="1800" b="1" dirty="0">
                <a:solidFill>
                  <a:srgbClr val="CE8B3F"/>
                </a:solidFill>
                <a:latin typeface="Century Gothic" panose="020B0502020202020204" pitchFamily="34" charset="0"/>
              </a:rPr>
              <a:t>para personas de </a:t>
            </a:r>
            <a:r>
              <a:rPr lang="en-US" sz="1800" b="1" dirty="0" err="1">
                <a:solidFill>
                  <a:srgbClr val="CE8B3F"/>
                </a:solidFill>
                <a:latin typeface="Century Gothic" panose="020B0502020202020204" pitchFamily="34" charset="0"/>
              </a:rPr>
              <a:t>edad</a:t>
            </a:r>
            <a:r>
              <a:rPr lang="en-US" sz="1800" b="1" dirty="0">
                <a:solidFill>
                  <a:srgbClr val="CE8B3F"/>
                </a:solidFill>
                <a:latin typeface="Century Gothic" panose="020B0502020202020204" pitchFamily="34" charset="0"/>
              </a:rPr>
              <a:t> </a:t>
            </a:r>
            <a:r>
              <a:rPr lang="en-US" sz="1800" b="1" dirty="0" err="1">
                <a:solidFill>
                  <a:srgbClr val="CE8B3F"/>
                </a:solidFill>
                <a:latin typeface="Century Gothic" panose="020B0502020202020204" pitchFamily="34" charset="0"/>
              </a:rPr>
              <a:t>avanzada</a:t>
            </a:r>
            <a:r>
              <a:rPr lang="en-US" sz="1800" b="1" dirty="0">
                <a:solidFill>
                  <a:srgbClr val="CE8B3F"/>
                </a:solidFill>
                <a:latin typeface="Century Gothic" panose="020B0502020202020204" pitchFamily="34" charset="0"/>
              </a:rPr>
              <a:t> </a:t>
            </a:r>
            <a:r>
              <a:rPr lang="en-US" sz="1800" b="1" dirty="0" smtClean="0">
                <a:solidFill>
                  <a:srgbClr val="CE8B3F"/>
                </a:solidFill>
                <a:latin typeface="Century Gothic" panose="020B0502020202020204" pitchFamily="34" charset="0"/>
              </a:rPr>
              <a:t>con </a:t>
            </a:r>
            <a:r>
              <a:rPr lang="en-US" sz="1800" b="1" dirty="0" err="1">
                <a:solidFill>
                  <a:srgbClr val="CE8B3F"/>
                </a:solidFill>
                <a:latin typeface="Century Gothic" panose="020B0502020202020204" pitchFamily="34" charset="0"/>
              </a:rPr>
              <a:t>ingresos</a:t>
            </a:r>
            <a:r>
              <a:rPr lang="en-US" sz="1800" b="1" dirty="0">
                <a:solidFill>
                  <a:srgbClr val="CE8B3F"/>
                </a:solidFill>
                <a:latin typeface="Century Gothic" panose="020B0502020202020204" pitchFamily="34" charset="0"/>
              </a:rPr>
              <a:t> </a:t>
            </a:r>
            <a:r>
              <a:rPr lang="en-US" sz="1800" b="1" dirty="0" err="1" smtClean="0">
                <a:solidFill>
                  <a:srgbClr val="CE8B3F"/>
                </a:solidFill>
                <a:latin typeface="Century Gothic" panose="020B0502020202020204" pitchFamily="34" charset="0"/>
              </a:rPr>
              <a:t>bajos</a:t>
            </a:r>
            <a:r>
              <a:rPr lang="en-US" sz="1800" b="1" dirty="0" smtClean="0">
                <a:solidFill>
                  <a:srgbClr val="CE8B3F"/>
                </a:solidFill>
                <a:latin typeface="Century Gothic" panose="020B0502020202020204" pitchFamily="34" charset="0"/>
              </a:rPr>
              <a:t>)</a:t>
            </a:r>
            <a:endParaRPr lang="en-US" sz="1800" b="1" dirty="0">
              <a:solidFill>
                <a:srgbClr val="CE8B3F"/>
              </a:solidFill>
              <a:latin typeface="Century Gothic" panose="020B0502020202020204" pitchFamily="34" charset="0"/>
            </a:endParaRPr>
          </a:p>
        </p:txBody>
      </p:sp>
      <p:sp>
        <p:nvSpPr>
          <p:cNvPr id="7" name="Rectangle 6"/>
          <p:cNvSpPr/>
          <p:nvPr/>
        </p:nvSpPr>
        <p:spPr>
          <a:xfrm>
            <a:off x="277087" y="1397189"/>
            <a:ext cx="6922947" cy="5078313"/>
          </a:xfrm>
          <a:prstGeom prst="rect">
            <a:avLst/>
          </a:prstGeom>
        </p:spPr>
        <p:txBody>
          <a:bodyPr wrap="square">
            <a:spAutoFit/>
          </a:bodyPr>
          <a:lstStyle/>
          <a:p>
            <a:pPr marL="342900" indent="-342900" algn="just">
              <a:buClr>
                <a:srgbClr val="FF6600"/>
              </a:buClr>
              <a:buFont typeface="Wingdings" panose="05000000000000000000" pitchFamily="2" charset="2"/>
              <a:buChar char="§"/>
            </a:pPr>
            <a:r>
              <a:rPr lang="en-US" dirty="0" err="1" smtClean="0">
                <a:latin typeface="Century Gothic" panose="020B0502020202020204" pitchFamily="34" charset="0"/>
              </a:rPr>
              <a:t>Subsidio</a:t>
            </a:r>
            <a:r>
              <a:rPr lang="en-US" dirty="0" smtClean="0">
                <a:latin typeface="Century Gothic" panose="020B0502020202020204" pitchFamily="34" charset="0"/>
              </a:rPr>
              <a:t> </a:t>
            </a:r>
            <a:r>
              <a:rPr lang="en-US" dirty="0">
                <a:latin typeface="Century Gothic" panose="020B0502020202020204" pitchFamily="34" charset="0"/>
              </a:rPr>
              <a:t>de hasta $400.00 </a:t>
            </a:r>
            <a:r>
              <a:rPr lang="en-US" dirty="0" err="1">
                <a:latin typeface="Century Gothic" panose="020B0502020202020204" pitchFamily="34" charset="0"/>
              </a:rPr>
              <a:t>si</a:t>
            </a:r>
            <a:r>
              <a:rPr lang="en-US" dirty="0">
                <a:latin typeface="Century Gothic" panose="020B0502020202020204" pitchFamily="34" charset="0"/>
              </a:rPr>
              <a:t> </a:t>
            </a:r>
            <a:r>
              <a:rPr lang="en-US" dirty="0" err="1">
                <a:latin typeface="Century Gothic" panose="020B0502020202020204" pitchFamily="34" charset="0"/>
              </a:rPr>
              <a:t>cualifica</a:t>
            </a:r>
            <a:r>
              <a:rPr lang="en-US" dirty="0">
                <a:latin typeface="Century Gothic" panose="020B0502020202020204" pitchFamily="34" charset="0"/>
              </a:rPr>
              <a:t> para el </a:t>
            </a:r>
            <a:r>
              <a:rPr lang="en-US" dirty="0" err="1">
                <a:latin typeface="Century Gothic" panose="020B0502020202020204" pitchFamily="34" charset="0"/>
              </a:rPr>
              <a:t>pago</a:t>
            </a:r>
            <a:r>
              <a:rPr lang="en-US" dirty="0">
                <a:latin typeface="Century Gothic" panose="020B0502020202020204" pitchFamily="34" charset="0"/>
              </a:rPr>
              <a:t> de </a:t>
            </a:r>
            <a:r>
              <a:rPr lang="en-US" dirty="0" err="1">
                <a:latin typeface="Century Gothic" panose="020B0502020202020204" pitchFamily="34" charset="0"/>
              </a:rPr>
              <a:t>renta</a:t>
            </a:r>
            <a:r>
              <a:rPr lang="en-US" dirty="0">
                <a:latin typeface="Century Gothic" panose="020B0502020202020204" pitchFamily="34" charset="0"/>
              </a:rPr>
              <a:t> </a:t>
            </a:r>
            <a:r>
              <a:rPr lang="en-US" dirty="0" err="1">
                <a:latin typeface="Century Gothic" panose="020B0502020202020204" pitchFamily="34" charset="0"/>
              </a:rPr>
              <a:t>en</a:t>
            </a:r>
            <a:r>
              <a:rPr lang="en-US" dirty="0">
                <a:latin typeface="Century Gothic" panose="020B0502020202020204" pitchFamily="34" charset="0"/>
              </a:rPr>
              <a:t> </a:t>
            </a:r>
            <a:r>
              <a:rPr lang="en-US" dirty="0" err="1">
                <a:latin typeface="Century Gothic" panose="020B0502020202020204" pitchFamily="34" charset="0"/>
              </a:rPr>
              <a:t>proyectos</a:t>
            </a:r>
            <a:r>
              <a:rPr lang="en-US" dirty="0">
                <a:latin typeface="Century Gothic" panose="020B0502020202020204" pitchFamily="34" charset="0"/>
              </a:rPr>
              <a:t> </a:t>
            </a:r>
            <a:r>
              <a:rPr lang="en-US" dirty="0" err="1">
                <a:latin typeface="Century Gothic" panose="020B0502020202020204" pitchFamily="34" charset="0"/>
              </a:rPr>
              <a:t>bajo</a:t>
            </a:r>
            <a:r>
              <a:rPr lang="en-US" dirty="0">
                <a:latin typeface="Century Gothic" panose="020B0502020202020204" pitchFamily="34" charset="0"/>
              </a:rPr>
              <a:t> </a:t>
            </a:r>
            <a:r>
              <a:rPr lang="en-US" dirty="0" err="1" smtClean="0">
                <a:latin typeface="Century Gothic" panose="020B0502020202020204" pitchFamily="34" charset="0"/>
              </a:rPr>
              <a:t>contrato</a:t>
            </a:r>
            <a:r>
              <a:rPr lang="en-US" dirty="0" smtClean="0">
                <a:latin typeface="Century Gothic" panose="020B0502020202020204" pitchFamily="34" charset="0"/>
              </a:rPr>
              <a:t> </a:t>
            </a:r>
            <a:r>
              <a:rPr lang="en-US" dirty="0">
                <a:latin typeface="Century Gothic" panose="020B0502020202020204" pitchFamily="34" charset="0"/>
              </a:rPr>
              <a:t>con el </a:t>
            </a:r>
            <a:r>
              <a:rPr lang="en-US" dirty="0" smtClean="0">
                <a:latin typeface="Century Gothic" panose="020B0502020202020204" pitchFamily="34" charset="0"/>
              </a:rPr>
              <a:t>Departamento de la Vivienda.</a:t>
            </a:r>
          </a:p>
          <a:p>
            <a:pPr marL="342900" indent="-342900" algn="just">
              <a:buClr>
                <a:srgbClr val="FF6600"/>
              </a:buClr>
              <a:buFont typeface="Wingdings" panose="05000000000000000000" pitchFamily="2" charset="2"/>
              <a:buChar char="§"/>
            </a:pPr>
            <a:endParaRPr lang="en-US" dirty="0">
              <a:latin typeface="Century Gothic" panose="020B0502020202020204" pitchFamily="34" charset="0"/>
            </a:endParaRPr>
          </a:p>
          <a:p>
            <a:pPr marL="342900" indent="-342900" algn="just">
              <a:buClr>
                <a:srgbClr val="FF6600"/>
              </a:buClr>
              <a:buFont typeface="Wingdings" panose="05000000000000000000" pitchFamily="2" charset="2"/>
              <a:buChar char="§"/>
            </a:pPr>
            <a:r>
              <a:rPr lang="en-US" dirty="0" smtClean="0">
                <a:latin typeface="Century Gothic" panose="020B0502020202020204" pitchFamily="34" charset="0"/>
              </a:rPr>
              <a:t>La </a:t>
            </a:r>
            <a:r>
              <a:rPr lang="en-US" dirty="0">
                <a:latin typeface="Century Gothic" panose="020B0502020202020204" pitchFamily="34" charset="0"/>
              </a:rPr>
              <a:t>persona </a:t>
            </a:r>
            <a:r>
              <a:rPr lang="en-US" dirty="0" err="1">
                <a:latin typeface="Century Gothic" panose="020B0502020202020204" pitchFamily="34" charset="0"/>
              </a:rPr>
              <a:t>debe</a:t>
            </a:r>
            <a:r>
              <a:rPr lang="en-US" dirty="0">
                <a:latin typeface="Century Gothic" panose="020B0502020202020204" pitchFamily="34" charset="0"/>
              </a:rPr>
              <a:t> </a:t>
            </a:r>
            <a:r>
              <a:rPr lang="en-US" dirty="0" err="1">
                <a:latin typeface="Century Gothic" panose="020B0502020202020204" pitchFamily="34" charset="0"/>
              </a:rPr>
              <a:t>tener</a:t>
            </a:r>
            <a:r>
              <a:rPr lang="en-US" dirty="0">
                <a:latin typeface="Century Gothic" panose="020B0502020202020204" pitchFamily="34" charset="0"/>
              </a:rPr>
              <a:t> 60 </a:t>
            </a:r>
            <a:r>
              <a:rPr lang="en-US" dirty="0" err="1">
                <a:latin typeface="Century Gothic" panose="020B0502020202020204" pitchFamily="34" charset="0"/>
              </a:rPr>
              <a:t>años</a:t>
            </a:r>
            <a:r>
              <a:rPr lang="en-US" dirty="0">
                <a:latin typeface="Century Gothic" panose="020B0502020202020204" pitchFamily="34" charset="0"/>
              </a:rPr>
              <a:t> o </a:t>
            </a:r>
            <a:r>
              <a:rPr lang="en-US" dirty="0" err="1">
                <a:latin typeface="Century Gothic" panose="020B0502020202020204" pitchFamily="34" charset="0"/>
              </a:rPr>
              <a:t>más</a:t>
            </a:r>
            <a:r>
              <a:rPr lang="en-US" dirty="0">
                <a:latin typeface="Century Gothic" panose="020B0502020202020204" pitchFamily="34" charset="0"/>
              </a:rPr>
              <a:t> para </a:t>
            </a:r>
            <a:r>
              <a:rPr lang="en-US" dirty="0" err="1" smtClean="0">
                <a:latin typeface="Century Gothic" panose="020B0502020202020204" pitchFamily="34" charset="0"/>
              </a:rPr>
              <a:t>cualificar</a:t>
            </a:r>
            <a:r>
              <a:rPr lang="en-US" dirty="0" smtClean="0">
                <a:latin typeface="Century Gothic" panose="020B0502020202020204" pitchFamily="34" charset="0"/>
              </a:rPr>
              <a:t>.</a:t>
            </a:r>
          </a:p>
          <a:p>
            <a:pPr marL="342900" indent="-342900" algn="just">
              <a:buClr>
                <a:srgbClr val="FF6600"/>
              </a:buClr>
              <a:buFont typeface="Wingdings" panose="05000000000000000000" pitchFamily="2" charset="2"/>
              <a:buChar char="§"/>
            </a:pPr>
            <a:endParaRPr lang="en-US" dirty="0">
              <a:latin typeface="Century Gothic" panose="020B0502020202020204" pitchFamily="34" charset="0"/>
            </a:endParaRPr>
          </a:p>
          <a:p>
            <a:pPr marL="342900" indent="-342900" algn="just">
              <a:buClr>
                <a:srgbClr val="FF6600"/>
              </a:buClr>
              <a:buFont typeface="Wingdings" panose="05000000000000000000" pitchFamily="2" charset="2"/>
              <a:buChar char="§"/>
            </a:pPr>
            <a:r>
              <a:rPr lang="en-US" dirty="0" err="1" smtClean="0">
                <a:latin typeface="Century Gothic" panose="020B0502020202020204" pitchFamily="34" charset="0"/>
              </a:rPr>
              <a:t>Debe</a:t>
            </a:r>
            <a:r>
              <a:rPr lang="en-US" dirty="0" smtClean="0">
                <a:latin typeface="Century Gothic" panose="020B0502020202020204" pitchFamily="34" charset="0"/>
              </a:rPr>
              <a:t> </a:t>
            </a:r>
            <a:r>
              <a:rPr lang="en-US" dirty="0" err="1">
                <a:latin typeface="Century Gothic" panose="020B0502020202020204" pitchFamily="34" charset="0"/>
              </a:rPr>
              <a:t>estar</a:t>
            </a:r>
            <a:r>
              <a:rPr lang="en-US" dirty="0">
                <a:latin typeface="Century Gothic" panose="020B0502020202020204" pitchFamily="34" charset="0"/>
              </a:rPr>
              <a:t> entre los </a:t>
            </a:r>
            <a:r>
              <a:rPr lang="en-US" dirty="0" err="1" smtClean="0">
                <a:latin typeface="Century Gothic" panose="020B0502020202020204" pitchFamily="34" charset="0"/>
              </a:rPr>
              <a:t>límites</a:t>
            </a:r>
            <a:r>
              <a:rPr lang="en-US" dirty="0" smtClean="0">
                <a:latin typeface="Century Gothic" panose="020B0502020202020204" pitchFamily="34" charset="0"/>
              </a:rPr>
              <a:t> </a:t>
            </a:r>
            <a:r>
              <a:rPr lang="en-US" dirty="0">
                <a:latin typeface="Century Gothic" panose="020B0502020202020204" pitchFamily="34" charset="0"/>
              </a:rPr>
              <a:t>de </a:t>
            </a:r>
            <a:r>
              <a:rPr lang="en-US" dirty="0" err="1">
                <a:latin typeface="Century Gothic" panose="020B0502020202020204" pitchFamily="34" charset="0"/>
              </a:rPr>
              <a:t>ingreso</a:t>
            </a:r>
            <a:r>
              <a:rPr lang="en-US" dirty="0">
                <a:latin typeface="Century Gothic" panose="020B0502020202020204" pitchFamily="34" charset="0"/>
              </a:rPr>
              <a:t> </a:t>
            </a:r>
            <a:r>
              <a:rPr lang="en-US" dirty="0" err="1">
                <a:latin typeface="Century Gothic" panose="020B0502020202020204" pitchFamily="34" charset="0"/>
              </a:rPr>
              <a:t>que</a:t>
            </a:r>
            <a:r>
              <a:rPr lang="en-US" dirty="0">
                <a:latin typeface="Century Gothic" panose="020B0502020202020204" pitchFamily="34" charset="0"/>
              </a:rPr>
              <a:t> </a:t>
            </a:r>
            <a:r>
              <a:rPr lang="en-US" dirty="0" err="1">
                <a:latin typeface="Century Gothic" panose="020B0502020202020204" pitchFamily="34" charset="0"/>
              </a:rPr>
              <a:t>establece</a:t>
            </a:r>
            <a:r>
              <a:rPr lang="en-US" dirty="0">
                <a:latin typeface="Century Gothic" panose="020B0502020202020204" pitchFamily="34" charset="0"/>
              </a:rPr>
              <a:t> HUD al 60% de la </a:t>
            </a:r>
            <a:r>
              <a:rPr lang="en-US" dirty="0" err="1">
                <a:latin typeface="Century Gothic" panose="020B0502020202020204" pitchFamily="34" charset="0"/>
              </a:rPr>
              <a:t>mediana</a:t>
            </a:r>
            <a:r>
              <a:rPr lang="en-US" dirty="0">
                <a:latin typeface="Century Gothic" panose="020B0502020202020204" pitchFamily="34" charset="0"/>
              </a:rPr>
              <a:t> de </a:t>
            </a:r>
            <a:r>
              <a:rPr lang="en-US" dirty="0" err="1">
                <a:latin typeface="Century Gothic" panose="020B0502020202020204" pitchFamily="34" charset="0"/>
              </a:rPr>
              <a:t>su</a:t>
            </a:r>
            <a:r>
              <a:rPr lang="en-US" dirty="0">
                <a:latin typeface="Century Gothic" panose="020B0502020202020204" pitchFamily="34" charset="0"/>
              </a:rPr>
              <a:t> </a:t>
            </a:r>
            <a:r>
              <a:rPr lang="en-US" dirty="0" err="1">
                <a:latin typeface="Century Gothic" panose="020B0502020202020204" pitchFamily="34" charset="0"/>
              </a:rPr>
              <a:t>ingreso</a:t>
            </a:r>
            <a:r>
              <a:rPr lang="en-US" dirty="0">
                <a:latin typeface="Century Gothic" panose="020B0502020202020204" pitchFamily="34" charset="0"/>
              </a:rPr>
              <a:t> </a:t>
            </a:r>
            <a:r>
              <a:rPr lang="en-US" dirty="0" err="1" smtClean="0">
                <a:latin typeface="Century Gothic" panose="020B0502020202020204" pitchFamily="34" charset="0"/>
              </a:rPr>
              <a:t>anual</a:t>
            </a:r>
            <a:r>
              <a:rPr lang="en-US" dirty="0" smtClean="0">
                <a:latin typeface="Century Gothic" panose="020B0502020202020204" pitchFamily="34" charset="0"/>
              </a:rPr>
              <a:t>.</a:t>
            </a:r>
          </a:p>
          <a:p>
            <a:pPr marL="342900" indent="-342900" algn="just">
              <a:buClr>
                <a:srgbClr val="FF6600"/>
              </a:buClr>
              <a:buFont typeface="Wingdings" panose="05000000000000000000" pitchFamily="2" charset="2"/>
              <a:buChar char="§"/>
            </a:pPr>
            <a:endParaRPr lang="en-US" dirty="0">
              <a:latin typeface="Century Gothic" panose="020B0502020202020204" pitchFamily="34" charset="0"/>
            </a:endParaRPr>
          </a:p>
          <a:p>
            <a:pPr marL="342900" indent="-342900" algn="just">
              <a:buClr>
                <a:srgbClr val="FF6600"/>
              </a:buClr>
              <a:buFont typeface="Wingdings" panose="05000000000000000000" pitchFamily="2" charset="2"/>
              <a:buChar char="§"/>
            </a:pPr>
            <a:r>
              <a:rPr lang="en-US" dirty="0" smtClean="0">
                <a:latin typeface="Century Gothic" panose="020B0502020202020204" pitchFamily="34" charset="0"/>
              </a:rPr>
              <a:t>Los </a:t>
            </a:r>
            <a:r>
              <a:rPr lang="en-US" dirty="0" err="1">
                <a:latin typeface="Century Gothic" panose="020B0502020202020204" pitchFamily="34" charset="0"/>
              </a:rPr>
              <a:t>participantes</a:t>
            </a:r>
            <a:r>
              <a:rPr lang="en-US" dirty="0">
                <a:latin typeface="Century Gothic" panose="020B0502020202020204" pitchFamily="34" charset="0"/>
              </a:rPr>
              <a:t> </a:t>
            </a:r>
            <a:r>
              <a:rPr lang="en-US" dirty="0" err="1" smtClean="0">
                <a:latin typeface="Century Gothic" panose="020B0502020202020204" pitchFamily="34" charset="0"/>
              </a:rPr>
              <a:t>deben</a:t>
            </a:r>
            <a:r>
              <a:rPr lang="en-US" dirty="0" smtClean="0">
                <a:latin typeface="Century Gothic" panose="020B0502020202020204" pitchFamily="34" charset="0"/>
              </a:rPr>
              <a:t> </a:t>
            </a:r>
            <a:r>
              <a:rPr lang="en-US" dirty="0" err="1">
                <a:latin typeface="Century Gothic" panose="020B0502020202020204" pitchFamily="34" charset="0"/>
              </a:rPr>
              <a:t>carecer</a:t>
            </a:r>
            <a:r>
              <a:rPr lang="en-US" dirty="0">
                <a:latin typeface="Century Gothic" panose="020B0502020202020204" pitchFamily="34" charset="0"/>
              </a:rPr>
              <a:t> de </a:t>
            </a:r>
            <a:r>
              <a:rPr lang="en-US" dirty="0" err="1">
                <a:latin typeface="Century Gothic" panose="020B0502020202020204" pitchFamily="34" charset="0"/>
              </a:rPr>
              <a:t>vivienda</a:t>
            </a:r>
            <a:r>
              <a:rPr lang="en-US" dirty="0">
                <a:latin typeface="Century Gothic" panose="020B0502020202020204" pitchFamily="34" charset="0"/>
              </a:rPr>
              <a:t> </a:t>
            </a:r>
            <a:r>
              <a:rPr lang="en-US" dirty="0" err="1">
                <a:latin typeface="Century Gothic" panose="020B0502020202020204" pitchFamily="34" charset="0"/>
              </a:rPr>
              <a:t>propia</a:t>
            </a:r>
            <a:r>
              <a:rPr lang="en-US" dirty="0" smtClean="0">
                <a:latin typeface="Century Gothic" panose="020B0502020202020204" pitchFamily="34" charset="0"/>
              </a:rPr>
              <a:t>.</a:t>
            </a:r>
          </a:p>
          <a:p>
            <a:pPr marL="342900" indent="-342900" algn="just">
              <a:buClr>
                <a:srgbClr val="FF6600"/>
              </a:buClr>
              <a:buFont typeface="Wingdings" panose="05000000000000000000" pitchFamily="2" charset="2"/>
              <a:buChar char="§"/>
            </a:pPr>
            <a:endParaRPr lang="en-US" dirty="0">
              <a:latin typeface="Century Gothic" panose="020B0502020202020204" pitchFamily="34" charset="0"/>
            </a:endParaRPr>
          </a:p>
          <a:p>
            <a:pPr marL="342900" indent="-342900" algn="just">
              <a:buClr>
                <a:srgbClr val="FF6600"/>
              </a:buClr>
              <a:buFont typeface="Wingdings" panose="05000000000000000000" pitchFamily="2" charset="2"/>
              <a:buChar char="§"/>
            </a:pPr>
            <a:r>
              <a:rPr lang="en-US" dirty="0" smtClean="0">
                <a:latin typeface="Century Gothic" panose="020B0502020202020204" pitchFamily="34" charset="0"/>
              </a:rPr>
              <a:t>Para </a:t>
            </a:r>
            <a:r>
              <a:rPr lang="en-US" dirty="0" err="1">
                <a:latin typeface="Century Gothic" panose="020B0502020202020204" pitchFamily="34" charset="0"/>
              </a:rPr>
              <a:t>cualificar</a:t>
            </a:r>
            <a:r>
              <a:rPr lang="en-US" dirty="0">
                <a:latin typeface="Century Gothic" panose="020B0502020202020204" pitchFamily="34" charset="0"/>
              </a:rPr>
              <a:t> </a:t>
            </a:r>
            <a:r>
              <a:rPr lang="en-US" dirty="0" err="1">
                <a:latin typeface="Century Gothic" panose="020B0502020202020204" pitchFamily="34" charset="0"/>
              </a:rPr>
              <a:t>debe</a:t>
            </a:r>
            <a:r>
              <a:rPr lang="en-US" dirty="0">
                <a:latin typeface="Century Gothic" panose="020B0502020202020204" pitchFamily="34" charset="0"/>
              </a:rPr>
              <a:t> de </a:t>
            </a:r>
            <a:r>
              <a:rPr lang="en-US" dirty="0" err="1">
                <a:latin typeface="Century Gothic" panose="020B0502020202020204" pitchFamily="34" charset="0"/>
              </a:rPr>
              <a:t>seleccionar</a:t>
            </a:r>
            <a:r>
              <a:rPr lang="en-US" dirty="0">
                <a:latin typeface="Century Gothic" panose="020B0502020202020204" pitchFamily="34" charset="0"/>
              </a:rPr>
              <a:t> el Proyecto de </a:t>
            </a:r>
            <a:r>
              <a:rPr lang="en-US" dirty="0" err="1">
                <a:latin typeface="Century Gothic" panose="020B0502020202020204" pitchFamily="34" charset="0"/>
              </a:rPr>
              <a:t>su</a:t>
            </a:r>
            <a:r>
              <a:rPr lang="en-US" dirty="0">
                <a:latin typeface="Century Gothic" panose="020B0502020202020204" pitchFamily="34" charset="0"/>
              </a:rPr>
              <a:t> </a:t>
            </a:r>
            <a:r>
              <a:rPr lang="en-US" dirty="0" err="1">
                <a:latin typeface="Century Gothic" panose="020B0502020202020204" pitchFamily="34" charset="0"/>
              </a:rPr>
              <a:t>conveniencia</a:t>
            </a:r>
            <a:r>
              <a:rPr lang="en-US" dirty="0">
                <a:latin typeface="Century Gothic" panose="020B0502020202020204" pitchFamily="34" charset="0"/>
              </a:rPr>
              <a:t> y </a:t>
            </a:r>
            <a:r>
              <a:rPr lang="en-US" dirty="0" err="1">
                <a:latin typeface="Century Gothic" panose="020B0502020202020204" pitchFamily="34" charset="0"/>
              </a:rPr>
              <a:t>aplicar</a:t>
            </a:r>
            <a:r>
              <a:rPr lang="en-US" dirty="0">
                <a:latin typeface="Century Gothic" panose="020B0502020202020204" pitchFamily="34" charset="0"/>
              </a:rPr>
              <a:t> en </a:t>
            </a:r>
            <a:r>
              <a:rPr lang="en-US" dirty="0" err="1" smtClean="0">
                <a:latin typeface="Century Gothic" panose="020B0502020202020204" pitchFamily="34" charset="0"/>
              </a:rPr>
              <a:t>este</a:t>
            </a:r>
            <a:r>
              <a:rPr lang="en-US" dirty="0" smtClean="0">
                <a:latin typeface="Century Gothic" panose="020B0502020202020204" pitchFamily="34" charset="0"/>
              </a:rPr>
              <a:t>. </a:t>
            </a:r>
            <a:r>
              <a:rPr lang="en-US" dirty="0">
                <a:latin typeface="Century Gothic" panose="020B0502020202020204" pitchFamily="34" charset="0"/>
              </a:rPr>
              <a:t>El Proyecto </a:t>
            </a:r>
            <a:r>
              <a:rPr lang="en-US" dirty="0" err="1" smtClean="0">
                <a:latin typeface="Century Gothic" panose="020B0502020202020204" pitchFamily="34" charset="0"/>
              </a:rPr>
              <a:t>enviará</a:t>
            </a:r>
            <a:r>
              <a:rPr lang="en-US" dirty="0" smtClean="0">
                <a:latin typeface="Century Gothic" panose="020B0502020202020204" pitchFamily="34" charset="0"/>
              </a:rPr>
              <a:t> </a:t>
            </a:r>
            <a:r>
              <a:rPr lang="en-US" dirty="0" err="1">
                <a:latin typeface="Century Gothic" panose="020B0502020202020204" pitchFamily="34" charset="0"/>
              </a:rPr>
              <a:t>su</a:t>
            </a:r>
            <a:r>
              <a:rPr lang="en-US" dirty="0">
                <a:latin typeface="Century Gothic" panose="020B0502020202020204" pitchFamily="34" charset="0"/>
              </a:rPr>
              <a:t> </a:t>
            </a:r>
            <a:r>
              <a:rPr lang="en-US" dirty="0" err="1">
                <a:latin typeface="Century Gothic" panose="020B0502020202020204" pitchFamily="34" charset="0"/>
              </a:rPr>
              <a:t>expediente</a:t>
            </a:r>
            <a:r>
              <a:rPr lang="en-US" dirty="0">
                <a:latin typeface="Century Gothic" panose="020B0502020202020204" pitchFamily="34" charset="0"/>
              </a:rPr>
              <a:t> el </a:t>
            </a:r>
            <a:r>
              <a:rPr lang="en-US" dirty="0" err="1">
                <a:latin typeface="Century Gothic" panose="020B0502020202020204" pitchFamily="34" charset="0"/>
              </a:rPr>
              <a:t>Programa</a:t>
            </a:r>
            <a:r>
              <a:rPr lang="en-US" dirty="0">
                <a:latin typeface="Century Gothic" panose="020B0502020202020204" pitchFamily="34" charset="0"/>
              </a:rPr>
              <a:t> </a:t>
            </a:r>
            <a:r>
              <a:rPr lang="en-US" dirty="0" smtClean="0">
                <a:latin typeface="Century Gothic" panose="020B0502020202020204" pitchFamily="34" charset="0"/>
              </a:rPr>
              <a:t>de </a:t>
            </a:r>
            <a:r>
              <a:rPr lang="en-US" dirty="0">
                <a:latin typeface="Century Gothic" panose="020B0502020202020204" pitchFamily="34" charset="0"/>
              </a:rPr>
              <a:t>Ley 173 para la </a:t>
            </a:r>
            <a:r>
              <a:rPr lang="en-US" dirty="0" err="1" smtClean="0">
                <a:latin typeface="Century Gothic" panose="020B0502020202020204" pitchFamily="34" charset="0"/>
              </a:rPr>
              <a:t>Certificación</a:t>
            </a:r>
            <a:r>
              <a:rPr lang="en-US" dirty="0" smtClean="0">
                <a:latin typeface="Century Gothic" panose="020B0502020202020204" pitchFamily="34" charset="0"/>
              </a:rPr>
              <a:t> </a:t>
            </a:r>
            <a:r>
              <a:rPr lang="en-US" dirty="0">
                <a:latin typeface="Century Gothic" panose="020B0502020202020204" pitchFamily="34" charset="0"/>
              </a:rPr>
              <a:t>Final y </a:t>
            </a:r>
            <a:r>
              <a:rPr lang="en-US" dirty="0" smtClean="0">
                <a:latin typeface="Century Gothic" panose="020B0502020202020204" pitchFamily="34" charset="0"/>
              </a:rPr>
              <a:t>entrada a </a:t>
            </a:r>
            <a:r>
              <a:rPr lang="en-US" dirty="0" err="1" smtClean="0">
                <a:latin typeface="Century Gothic" panose="020B0502020202020204" pitchFamily="34" charset="0"/>
              </a:rPr>
              <a:t>este</a:t>
            </a:r>
            <a:r>
              <a:rPr lang="en-US" dirty="0" smtClean="0">
                <a:latin typeface="Century Gothic" panose="020B0502020202020204" pitchFamily="34" charset="0"/>
              </a:rPr>
              <a:t>.</a:t>
            </a:r>
          </a:p>
          <a:p>
            <a:pPr marL="342900" indent="-342900" algn="just">
              <a:buClr>
                <a:srgbClr val="FF6600"/>
              </a:buClr>
              <a:buFont typeface="Wingdings" panose="05000000000000000000" pitchFamily="2" charset="2"/>
              <a:buChar char="§"/>
            </a:pPr>
            <a:endParaRPr lang="en-US" dirty="0">
              <a:latin typeface="Century Gothic" panose="020B0502020202020204" pitchFamily="34" charset="0"/>
            </a:endParaRPr>
          </a:p>
          <a:p>
            <a:pPr marL="342900" indent="-342900" algn="just">
              <a:buClr>
                <a:srgbClr val="FF6600"/>
              </a:buClr>
              <a:buFont typeface="Wingdings" panose="05000000000000000000" pitchFamily="2" charset="2"/>
              <a:buChar char="§"/>
            </a:pPr>
            <a:r>
              <a:rPr lang="en-US" dirty="0" smtClean="0">
                <a:latin typeface="Century Gothic" panose="020B0502020202020204" pitchFamily="34" charset="0"/>
              </a:rPr>
              <a:t>Hay </a:t>
            </a:r>
            <a:r>
              <a:rPr lang="en-US" dirty="0" err="1">
                <a:latin typeface="Century Gothic" panose="020B0502020202020204" pitchFamily="34" charset="0"/>
              </a:rPr>
              <a:t>disponibles</a:t>
            </a:r>
            <a:r>
              <a:rPr lang="en-US" dirty="0">
                <a:latin typeface="Century Gothic" panose="020B0502020202020204" pitchFamily="34" charset="0"/>
              </a:rPr>
              <a:t> 42 </a:t>
            </a:r>
            <a:r>
              <a:rPr lang="en-US" dirty="0" err="1">
                <a:latin typeface="Century Gothic" panose="020B0502020202020204" pitchFamily="34" charset="0"/>
              </a:rPr>
              <a:t>proyectos</a:t>
            </a:r>
            <a:r>
              <a:rPr lang="en-US" dirty="0">
                <a:latin typeface="Century Gothic" panose="020B0502020202020204" pitchFamily="34" charset="0"/>
              </a:rPr>
              <a:t> de Ley 173  </a:t>
            </a:r>
            <a:r>
              <a:rPr lang="en-US" dirty="0" smtClean="0">
                <a:latin typeface="Century Gothic" panose="020B0502020202020204" pitchFamily="34" charset="0"/>
              </a:rPr>
              <a:t>a </a:t>
            </a:r>
            <a:r>
              <a:rPr lang="en-US" dirty="0" err="1" smtClean="0">
                <a:latin typeface="Century Gothic" panose="020B0502020202020204" pitchFamily="34" charset="0"/>
              </a:rPr>
              <a:t>través</a:t>
            </a:r>
            <a:r>
              <a:rPr lang="en-US" dirty="0" smtClean="0">
                <a:latin typeface="Century Gothic" panose="020B0502020202020204" pitchFamily="34" charset="0"/>
              </a:rPr>
              <a:t> </a:t>
            </a:r>
            <a:r>
              <a:rPr lang="en-US" dirty="0">
                <a:latin typeface="Century Gothic" panose="020B0502020202020204" pitchFamily="34" charset="0"/>
              </a:rPr>
              <a:t>de </a:t>
            </a:r>
            <a:r>
              <a:rPr lang="en-US" dirty="0" err="1">
                <a:latin typeface="Century Gothic" panose="020B0502020202020204" pitchFamily="34" charset="0"/>
              </a:rPr>
              <a:t>toda</a:t>
            </a:r>
            <a:r>
              <a:rPr lang="en-US" dirty="0">
                <a:latin typeface="Century Gothic" panose="020B0502020202020204" pitchFamily="34" charset="0"/>
              </a:rPr>
              <a:t> la </a:t>
            </a:r>
            <a:r>
              <a:rPr lang="en-US" dirty="0" err="1">
                <a:latin typeface="Century Gothic" panose="020B0502020202020204" pitchFamily="34" charset="0"/>
              </a:rPr>
              <a:t>isla</a:t>
            </a:r>
            <a:r>
              <a:rPr lang="en-US" dirty="0">
                <a:latin typeface="Century Gothic" panose="020B0502020202020204" pitchFamily="34" charset="0"/>
              </a:rPr>
              <a:t>.</a:t>
            </a:r>
          </a:p>
        </p:txBody>
      </p:sp>
      <p:sp>
        <p:nvSpPr>
          <p:cNvPr id="4" name="TextBox 3"/>
          <p:cNvSpPr txBox="1"/>
          <p:nvPr/>
        </p:nvSpPr>
        <p:spPr>
          <a:xfrm>
            <a:off x="277087" y="236367"/>
            <a:ext cx="6248400" cy="584775"/>
          </a:xfrm>
          <a:prstGeom prst="rect">
            <a:avLst/>
          </a:prstGeom>
          <a:noFill/>
        </p:spPr>
        <p:txBody>
          <a:bodyPr wrap="square" rtlCol="0">
            <a:spAutoFit/>
          </a:bodyPr>
          <a:lstStyle/>
          <a:p>
            <a:r>
              <a:rPr lang="en-US" sz="3200" b="1" dirty="0" smtClean="0">
                <a:solidFill>
                  <a:srgbClr val="017872"/>
                </a:solidFill>
                <a:latin typeface="Century Gothic" panose="020B0502020202020204" pitchFamily="34" charset="0"/>
              </a:rPr>
              <a:t>LEY </a:t>
            </a:r>
            <a:r>
              <a:rPr lang="en-US" sz="3200" b="1" dirty="0">
                <a:solidFill>
                  <a:srgbClr val="017872"/>
                </a:solidFill>
                <a:latin typeface="Century Gothic" panose="020B0502020202020204" pitchFamily="34" charset="0"/>
              </a:rPr>
              <a:t>173</a:t>
            </a:r>
            <a:endParaRPr lang="es-PR" sz="3200" dirty="0">
              <a:solidFill>
                <a:srgbClr val="017872"/>
              </a:solidFill>
              <a:latin typeface="Century Gothic" panose="020B0502020202020204" pitchFamily="34" charset="0"/>
            </a:endParaRPr>
          </a:p>
        </p:txBody>
      </p:sp>
      <p:sp>
        <p:nvSpPr>
          <p:cNvPr id="6" name="TextBox 5"/>
          <p:cNvSpPr txBox="1"/>
          <p:nvPr/>
        </p:nvSpPr>
        <p:spPr>
          <a:xfrm>
            <a:off x="9277350" y="6580286"/>
            <a:ext cx="4114800" cy="307777"/>
          </a:xfrm>
          <a:prstGeom prst="rect">
            <a:avLst/>
          </a:prstGeom>
          <a:noFill/>
        </p:spPr>
        <p:txBody>
          <a:bodyPr wrap="square" rtlCol="0">
            <a:spAutoFit/>
          </a:bodyPr>
          <a:lstStyle/>
          <a:p>
            <a:r>
              <a:rPr lang="en-US" sz="1400" spc="80" dirty="0" smtClean="0">
                <a:solidFill>
                  <a:schemeClr val="bg1"/>
                </a:solidFill>
                <a:latin typeface="Arial" panose="020B0604020202020204" pitchFamily="34" charset="0"/>
                <a:cs typeface="Arial" panose="020B0604020202020204" pitchFamily="34" charset="0"/>
              </a:rPr>
              <a:t>787-274-2527 </a:t>
            </a:r>
            <a:r>
              <a:rPr lang="en-US" sz="1400" spc="80" dirty="0" err="1" smtClean="0">
                <a:solidFill>
                  <a:schemeClr val="bg1"/>
                </a:solidFill>
                <a:latin typeface="Arial" panose="020B0604020202020204" pitchFamily="34" charset="0"/>
                <a:cs typeface="Arial" panose="020B0604020202020204" pitchFamily="34" charset="0"/>
              </a:rPr>
              <a:t>extensión</a:t>
            </a:r>
            <a:r>
              <a:rPr lang="en-US" sz="1400" spc="80" dirty="0" smtClean="0">
                <a:solidFill>
                  <a:schemeClr val="bg1"/>
                </a:solidFill>
                <a:latin typeface="Arial" panose="020B0604020202020204" pitchFamily="34" charset="0"/>
                <a:cs typeface="Arial" panose="020B0604020202020204" pitchFamily="34" charset="0"/>
              </a:rPr>
              <a:t>: 5250</a:t>
            </a:r>
            <a:endParaRPr lang="es-PR" sz="1400" spc="8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3830318"/>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6076950" y="-1200150"/>
            <a:ext cx="6534150" cy="7219950"/>
          </a:xfrm>
          <a:custGeom>
            <a:avLst/>
            <a:gdLst>
              <a:gd name="connsiteX0" fmla="*/ 0 w 6534150"/>
              <a:gd name="connsiteY0" fmla="*/ 114300 h 7219950"/>
              <a:gd name="connsiteX1" fmla="*/ 266700 w 6534150"/>
              <a:gd name="connsiteY1" fmla="*/ 1409700 h 7219950"/>
              <a:gd name="connsiteX2" fmla="*/ 2171700 w 6534150"/>
              <a:gd name="connsiteY2" fmla="*/ 1352550 h 7219950"/>
              <a:gd name="connsiteX3" fmla="*/ 3067050 w 6534150"/>
              <a:gd name="connsiteY3" fmla="*/ 1790700 h 7219950"/>
              <a:gd name="connsiteX4" fmla="*/ 3429000 w 6534150"/>
              <a:gd name="connsiteY4" fmla="*/ 2800350 h 7219950"/>
              <a:gd name="connsiteX5" fmla="*/ 3105150 w 6534150"/>
              <a:gd name="connsiteY5" fmla="*/ 3409950 h 7219950"/>
              <a:gd name="connsiteX6" fmla="*/ 2133600 w 6534150"/>
              <a:gd name="connsiteY6" fmla="*/ 3790950 h 7219950"/>
              <a:gd name="connsiteX7" fmla="*/ 1219200 w 6534150"/>
              <a:gd name="connsiteY7" fmla="*/ 3810000 h 7219950"/>
              <a:gd name="connsiteX8" fmla="*/ 2038350 w 6534150"/>
              <a:gd name="connsiteY8" fmla="*/ 4914900 h 7219950"/>
              <a:gd name="connsiteX9" fmla="*/ 2647950 w 6534150"/>
              <a:gd name="connsiteY9" fmla="*/ 5772150 h 7219950"/>
              <a:gd name="connsiteX10" fmla="*/ 3067050 w 6534150"/>
              <a:gd name="connsiteY10" fmla="*/ 6096000 h 7219950"/>
              <a:gd name="connsiteX11" fmla="*/ 4324350 w 6534150"/>
              <a:gd name="connsiteY11" fmla="*/ 3695700 h 7219950"/>
              <a:gd name="connsiteX12" fmla="*/ 5810250 w 6534150"/>
              <a:gd name="connsiteY12" fmla="*/ 6496050 h 7219950"/>
              <a:gd name="connsiteX13" fmla="*/ 6153150 w 6534150"/>
              <a:gd name="connsiteY13" fmla="*/ 7219950 h 7219950"/>
              <a:gd name="connsiteX14" fmla="*/ 6534150 w 6534150"/>
              <a:gd name="connsiteY14" fmla="*/ 4895850 h 7219950"/>
              <a:gd name="connsiteX15" fmla="*/ 6477000 w 6534150"/>
              <a:gd name="connsiteY15" fmla="*/ 762000 h 7219950"/>
              <a:gd name="connsiteX16" fmla="*/ 1390650 w 6534150"/>
              <a:gd name="connsiteY16" fmla="*/ 0 h 721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34150" h="7219950">
                <a:moveTo>
                  <a:pt x="0" y="114300"/>
                </a:moveTo>
                <a:lnTo>
                  <a:pt x="266700" y="1409700"/>
                </a:lnTo>
                <a:lnTo>
                  <a:pt x="2171700" y="1352550"/>
                </a:lnTo>
                <a:lnTo>
                  <a:pt x="3067050" y="1790700"/>
                </a:lnTo>
                <a:lnTo>
                  <a:pt x="3429000" y="2800350"/>
                </a:lnTo>
                <a:lnTo>
                  <a:pt x="3105150" y="3409950"/>
                </a:lnTo>
                <a:lnTo>
                  <a:pt x="2133600" y="3790950"/>
                </a:lnTo>
                <a:lnTo>
                  <a:pt x="1219200" y="3810000"/>
                </a:lnTo>
                <a:lnTo>
                  <a:pt x="2038350" y="4914900"/>
                </a:lnTo>
                <a:lnTo>
                  <a:pt x="2647950" y="5772150"/>
                </a:lnTo>
                <a:lnTo>
                  <a:pt x="3067050" y="6096000"/>
                </a:lnTo>
                <a:lnTo>
                  <a:pt x="4324350" y="3695700"/>
                </a:lnTo>
                <a:lnTo>
                  <a:pt x="5810250" y="6496050"/>
                </a:lnTo>
                <a:lnTo>
                  <a:pt x="6153150" y="7219950"/>
                </a:lnTo>
                <a:lnTo>
                  <a:pt x="6534150" y="4895850"/>
                </a:lnTo>
                <a:lnTo>
                  <a:pt x="6477000" y="762000"/>
                </a:lnTo>
                <a:lnTo>
                  <a:pt x="1390650" y="0"/>
                </a:lnTo>
              </a:path>
            </a:pathLst>
          </a:custGeom>
          <a:solidFill>
            <a:srgbClr val="A8A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27224" t="4636" r="23818" b="41328"/>
          <a:stretch/>
        </p:blipFill>
        <p:spPr>
          <a:xfrm>
            <a:off x="7590109" y="825712"/>
            <a:ext cx="1390651" cy="1227915"/>
          </a:xfrm>
          <a:prstGeom prst="rect">
            <a:avLst/>
          </a:prstGeom>
        </p:spPr>
      </p:pic>
      <p:sp>
        <p:nvSpPr>
          <p:cNvPr id="6" name="Content Placeholder 5"/>
          <p:cNvSpPr>
            <a:spLocks noGrp="1"/>
          </p:cNvSpPr>
          <p:nvPr>
            <p:ph sz="quarter" idx="4"/>
          </p:nvPr>
        </p:nvSpPr>
        <p:spPr>
          <a:xfrm>
            <a:off x="5463944" y="-1142404"/>
            <a:ext cx="5183188" cy="3684588"/>
          </a:xfrm>
        </p:spPr>
        <p:txBody>
          <a:bodyPr>
            <a:noAutofit/>
          </a:bodyPr>
          <a:lstStyle/>
          <a:p>
            <a:pPr marL="0" indent="0">
              <a:buNone/>
            </a:pPr>
            <a:r>
              <a:rPr lang="en-US" sz="60000" dirty="0" smtClean="0">
                <a:solidFill>
                  <a:srgbClr val="FF6600"/>
                </a:solidFill>
                <a:latin typeface="Century Gothic" panose="020B0502020202020204" pitchFamily="34" charset="0"/>
              </a:rPr>
              <a:t>R</a:t>
            </a:r>
            <a:endParaRPr lang="es-PR" sz="60000" dirty="0">
              <a:solidFill>
                <a:srgbClr val="FF6600"/>
              </a:solidFill>
              <a:latin typeface="Century Gothic" panose="020B0502020202020204" pitchFamily="34" charset="0"/>
            </a:endParaRPr>
          </a:p>
        </p:txBody>
      </p:sp>
      <p:sp>
        <p:nvSpPr>
          <p:cNvPr id="7" name="Content Placeholder 5"/>
          <p:cNvSpPr>
            <a:spLocks noGrp="1"/>
          </p:cNvSpPr>
          <p:nvPr>
            <p:ph sz="quarter" idx="4"/>
          </p:nvPr>
        </p:nvSpPr>
        <p:spPr>
          <a:xfrm>
            <a:off x="7475809" y="699890"/>
            <a:ext cx="5183188" cy="3684588"/>
          </a:xfrm>
        </p:spPr>
        <p:txBody>
          <a:bodyPr>
            <a:noAutofit/>
          </a:bodyPr>
          <a:lstStyle/>
          <a:p>
            <a:pPr marL="0" indent="0">
              <a:buNone/>
            </a:pPr>
            <a:r>
              <a:rPr lang="en-US" sz="60000" dirty="0" smtClean="0">
                <a:solidFill>
                  <a:srgbClr val="017872"/>
                </a:solidFill>
                <a:latin typeface="Century Gothic" panose="020B0502020202020204" pitchFamily="34" charset="0"/>
              </a:rPr>
              <a:t>A</a:t>
            </a:r>
            <a:endParaRPr lang="es-PR" sz="60000" dirty="0">
              <a:solidFill>
                <a:srgbClr val="017872"/>
              </a:solidFill>
              <a:latin typeface="Century Gothic" panose="020B0502020202020204" pitchFamily="34" charset="0"/>
            </a:endParaRPr>
          </a:p>
        </p:txBody>
      </p:sp>
      <p:sp>
        <p:nvSpPr>
          <p:cNvPr id="9" name="Content Placeholder 5"/>
          <p:cNvSpPr>
            <a:spLocks noGrp="1"/>
          </p:cNvSpPr>
          <p:nvPr>
            <p:ph sz="quarter" idx="4"/>
          </p:nvPr>
        </p:nvSpPr>
        <p:spPr>
          <a:xfrm>
            <a:off x="152277" y="5363464"/>
            <a:ext cx="12820773" cy="1530747"/>
          </a:xfrm>
        </p:spPr>
        <p:txBody>
          <a:bodyPr>
            <a:noAutofit/>
          </a:bodyPr>
          <a:lstStyle/>
          <a:p>
            <a:pPr marL="0" indent="0">
              <a:buNone/>
            </a:pPr>
            <a:r>
              <a:rPr lang="en-US" sz="7200" spc="80" dirty="0" smtClean="0">
                <a:solidFill>
                  <a:srgbClr val="969696"/>
                </a:solidFill>
                <a:latin typeface="Century Gothic" panose="020B0502020202020204" pitchFamily="34" charset="0"/>
              </a:rPr>
              <a:t>Rental Assistance</a:t>
            </a:r>
            <a:endParaRPr lang="es-PR" sz="7200" spc="80" dirty="0">
              <a:solidFill>
                <a:srgbClr val="969696"/>
              </a:solidFill>
              <a:latin typeface="Century Gothic" panose="020B0502020202020204" pitchFamily="34" charset="0"/>
            </a:endParaRPr>
          </a:p>
        </p:txBody>
      </p:sp>
    </p:spTree>
    <p:extLst>
      <p:ext uri="{BB962C8B-B14F-4D97-AF65-F5344CB8AC3E}">
        <p14:creationId xmlns:p14="http://schemas.microsoft.com/office/powerpoint/2010/main" val="1660924593"/>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5" name="Group 4"/>
          <p:cNvGrpSpPr/>
          <p:nvPr/>
        </p:nvGrpSpPr>
        <p:grpSpPr>
          <a:xfrm>
            <a:off x="3120794" y="-1142404"/>
            <a:ext cx="7195053" cy="5526882"/>
            <a:chOff x="3120794" y="-1142404"/>
            <a:chExt cx="7195053" cy="5526882"/>
          </a:xfrm>
        </p:grpSpPr>
        <p:sp>
          <p:nvSpPr>
            <p:cNvPr id="8" name="Content Placeholder 5"/>
            <p:cNvSpPr txBox="1">
              <a:spLocks/>
            </p:cNvSpPr>
            <p:nvPr/>
          </p:nvSpPr>
          <p:spPr>
            <a:xfrm>
              <a:off x="3120794" y="-1142404"/>
              <a:ext cx="5183188" cy="36845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0000" dirty="0" smtClean="0">
                  <a:solidFill>
                    <a:schemeClr val="bg1">
                      <a:lumMod val="85000"/>
                    </a:schemeClr>
                  </a:solidFill>
                  <a:latin typeface="Century Gothic" panose="020B0502020202020204" pitchFamily="34" charset="0"/>
                </a:rPr>
                <a:t>R</a:t>
              </a:r>
              <a:endParaRPr lang="es-PR" sz="60000" dirty="0">
                <a:solidFill>
                  <a:schemeClr val="bg1">
                    <a:lumMod val="85000"/>
                  </a:schemeClr>
                </a:solidFill>
                <a:latin typeface="Century Gothic" panose="020B0502020202020204" pitchFamily="34" charset="0"/>
              </a:endParaRPr>
            </a:p>
          </p:txBody>
        </p:sp>
        <p:sp>
          <p:nvSpPr>
            <p:cNvPr id="9" name="Content Placeholder 5"/>
            <p:cNvSpPr txBox="1">
              <a:spLocks/>
            </p:cNvSpPr>
            <p:nvPr/>
          </p:nvSpPr>
          <p:spPr>
            <a:xfrm>
              <a:off x="5132659" y="699890"/>
              <a:ext cx="5183188" cy="36845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0000" dirty="0" smtClean="0">
                  <a:solidFill>
                    <a:schemeClr val="bg1"/>
                  </a:solidFill>
                  <a:latin typeface="Century Gothic" panose="020B0502020202020204" pitchFamily="34" charset="0"/>
                </a:rPr>
                <a:t>A</a:t>
              </a:r>
              <a:endParaRPr lang="es-PR" sz="60000" dirty="0">
                <a:solidFill>
                  <a:schemeClr val="bg1"/>
                </a:solidFill>
                <a:latin typeface="Century Gothic" panose="020B0502020202020204" pitchFamily="34" charset="0"/>
              </a:endParaRPr>
            </a:p>
          </p:txBody>
        </p:sp>
      </p:gr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4309" r="51578"/>
          <a:stretch/>
        </p:blipFill>
        <p:spPr>
          <a:xfrm>
            <a:off x="8069179" y="-24063"/>
            <a:ext cx="4122821" cy="6912126"/>
          </a:xfrm>
          <a:prstGeom prst="rect">
            <a:avLst/>
          </a:prstGeom>
        </p:spPr>
      </p:pic>
      <p:sp>
        <p:nvSpPr>
          <p:cNvPr id="2" name="Title 1"/>
          <p:cNvSpPr>
            <a:spLocks noGrp="1"/>
          </p:cNvSpPr>
          <p:nvPr>
            <p:ph type="title"/>
          </p:nvPr>
        </p:nvSpPr>
        <p:spPr>
          <a:xfrm>
            <a:off x="403514" y="513164"/>
            <a:ext cx="10547957" cy="742759"/>
          </a:xfrm>
          <a:noFill/>
        </p:spPr>
        <p:txBody>
          <a:bodyPr>
            <a:normAutofit fontScale="90000"/>
          </a:bodyPr>
          <a:lstStyle/>
          <a:p>
            <a:r>
              <a:rPr lang="en-US" sz="3600" b="1" cap="all" dirty="0" smtClean="0">
                <a:solidFill>
                  <a:srgbClr val="017872"/>
                </a:solidFill>
                <a:latin typeface="Century Gothic" panose="020B0502020202020204" pitchFamily="34" charset="0"/>
              </a:rPr>
              <a:t>Rental Assistance</a:t>
            </a:r>
            <a:r>
              <a:rPr lang="en-US" sz="3600" b="1" dirty="0" smtClean="0">
                <a:solidFill>
                  <a:srgbClr val="017872"/>
                </a:solidFill>
                <a:latin typeface="Century Gothic" panose="020B0502020202020204" pitchFamily="34" charset="0"/>
              </a:rPr>
              <a:t/>
            </a:r>
            <a:br>
              <a:rPr lang="en-US" sz="3600" b="1" dirty="0" smtClean="0">
                <a:solidFill>
                  <a:srgbClr val="017872"/>
                </a:solidFill>
                <a:latin typeface="Century Gothic" panose="020B0502020202020204" pitchFamily="34" charset="0"/>
              </a:rPr>
            </a:br>
            <a:r>
              <a:rPr lang="en-US" sz="2000" b="1" dirty="0" err="1" smtClean="0">
                <a:solidFill>
                  <a:srgbClr val="CE8B3F"/>
                </a:solidFill>
                <a:latin typeface="Century Gothic" panose="020B0502020202020204" pitchFamily="34" charset="0"/>
              </a:rPr>
              <a:t>CoC</a:t>
            </a:r>
            <a:r>
              <a:rPr lang="en-US" sz="2000" b="1" dirty="0" smtClean="0">
                <a:solidFill>
                  <a:srgbClr val="CE8B3F"/>
                </a:solidFill>
                <a:latin typeface="Century Gothic" panose="020B0502020202020204" pitchFamily="34" charset="0"/>
              </a:rPr>
              <a:t> Continuum </a:t>
            </a:r>
            <a:r>
              <a:rPr lang="en-US" sz="2000" b="1" dirty="0">
                <a:solidFill>
                  <a:srgbClr val="CE8B3F"/>
                </a:solidFill>
                <a:latin typeface="Century Gothic" panose="020B0502020202020204" pitchFamily="34" charset="0"/>
              </a:rPr>
              <a:t>of Care</a:t>
            </a:r>
          </a:p>
        </p:txBody>
      </p:sp>
      <p:sp>
        <p:nvSpPr>
          <p:cNvPr id="3" name="Content Placeholder 2"/>
          <p:cNvSpPr>
            <a:spLocks noGrp="1"/>
          </p:cNvSpPr>
          <p:nvPr>
            <p:ph idx="1"/>
          </p:nvPr>
        </p:nvSpPr>
        <p:spPr>
          <a:xfrm>
            <a:off x="403514" y="1386433"/>
            <a:ext cx="7264612" cy="5720219"/>
          </a:xfrm>
          <a:noFill/>
        </p:spPr>
        <p:txBody>
          <a:bodyPr>
            <a:normAutofit fontScale="32500" lnSpcReduction="20000"/>
          </a:bodyPr>
          <a:lstStyle/>
          <a:p>
            <a:pPr marL="0" indent="0" algn="just">
              <a:buNone/>
            </a:pPr>
            <a:r>
              <a:rPr lang="en-US" sz="4900" dirty="0" err="1" smtClean="0">
                <a:latin typeface="Century Gothic" panose="020B0502020202020204" pitchFamily="34" charset="0"/>
              </a:rPr>
              <a:t>Va</a:t>
            </a:r>
            <a:r>
              <a:rPr lang="en-US" sz="4900" dirty="0" smtClean="0">
                <a:latin typeface="Century Gothic" panose="020B0502020202020204" pitchFamily="34" charset="0"/>
              </a:rPr>
              <a:t> </a:t>
            </a:r>
            <a:r>
              <a:rPr lang="en-US" sz="4900" dirty="0" err="1">
                <a:latin typeface="Century Gothic" panose="020B0502020202020204" pitchFamily="34" charset="0"/>
              </a:rPr>
              <a:t>dirigido</a:t>
            </a:r>
            <a:r>
              <a:rPr lang="en-US" sz="4900" dirty="0">
                <a:latin typeface="Century Gothic" panose="020B0502020202020204" pitchFamily="34" charset="0"/>
              </a:rPr>
              <a:t> a personas sin </a:t>
            </a:r>
            <a:r>
              <a:rPr lang="en-US" sz="4900" dirty="0" err="1">
                <a:latin typeface="Century Gothic" panose="020B0502020202020204" pitchFamily="34" charset="0"/>
              </a:rPr>
              <a:t>hogar</a:t>
            </a:r>
            <a:r>
              <a:rPr lang="en-US" sz="4900" dirty="0">
                <a:latin typeface="Century Gothic" panose="020B0502020202020204" pitchFamily="34" charset="0"/>
              </a:rPr>
              <a:t> (</a:t>
            </a:r>
            <a:r>
              <a:rPr lang="en-US" sz="4900" dirty="0" err="1">
                <a:latin typeface="Century Gothic" panose="020B0502020202020204" pitchFamily="34" charset="0"/>
              </a:rPr>
              <a:t>deambulantes</a:t>
            </a:r>
            <a:r>
              <a:rPr lang="en-US" sz="4900" dirty="0">
                <a:latin typeface="Century Gothic" panose="020B0502020202020204" pitchFamily="34" charset="0"/>
              </a:rPr>
              <a:t>) </a:t>
            </a:r>
            <a:r>
              <a:rPr lang="en-US" sz="4900" dirty="0" err="1">
                <a:latin typeface="Century Gothic" panose="020B0502020202020204" pitchFamily="34" charset="0"/>
              </a:rPr>
              <a:t>que</a:t>
            </a:r>
            <a:r>
              <a:rPr lang="en-US" sz="4900" dirty="0">
                <a:latin typeface="Century Gothic" panose="020B0502020202020204" pitchFamily="34" charset="0"/>
              </a:rPr>
              <a:t> </a:t>
            </a:r>
            <a:r>
              <a:rPr lang="en-US" sz="4900" dirty="0" err="1">
                <a:latin typeface="Century Gothic" panose="020B0502020202020204" pitchFamily="34" charset="0"/>
              </a:rPr>
              <a:t>sufren</a:t>
            </a:r>
            <a:r>
              <a:rPr lang="en-US" sz="4900" dirty="0">
                <a:latin typeface="Century Gothic" panose="020B0502020202020204" pitchFamily="34" charset="0"/>
              </a:rPr>
              <a:t> de </a:t>
            </a:r>
            <a:r>
              <a:rPr lang="en-US" sz="4900" dirty="0" err="1">
                <a:latin typeface="Century Gothic" panose="020B0502020202020204" pitchFamily="34" charset="0"/>
              </a:rPr>
              <a:t>condiciones</a:t>
            </a:r>
            <a:r>
              <a:rPr lang="en-US" sz="4900" dirty="0">
                <a:latin typeface="Century Gothic" panose="020B0502020202020204" pitchFamily="34" charset="0"/>
              </a:rPr>
              <a:t> de </a:t>
            </a:r>
            <a:r>
              <a:rPr lang="en-US" sz="4900" dirty="0" err="1">
                <a:latin typeface="Century Gothic" panose="020B0502020202020204" pitchFamily="34" charset="0"/>
              </a:rPr>
              <a:t>salud</a:t>
            </a:r>
            <a:r>
              <a:rPr lang="en-US" sz="4900" dirty="0">
                <a:latin typeface="Century Gothic" panose="020B0502020202020204" pitchFamily="34" charset="0"/>
              </a:rPr>
              <a:t>, </a:t>
            </a:r>
            <a:r>
              <a:rPr lang="en-US" sz="4900" dirty="0" err="1">
                <a:latin typeface="Century Gothic" panose="020B0502020202020204" pitchFamily="34" charset="0"/>
              </a:rPr>
              <a:t>adicción</a:t>
            </a:r>
            <a:r>
              <a:rPr lang="en-US" sz="4900" dirty="0">
                <a:latin typeface="Century Gothic" panose="020B0502020202020204" pitchFamily="34" charset="0"/>
              </a:rPr>
              <a:t> a </a:t>
            </a:r>
            <a:r>
              <a:rPr lang="en-US" sz="4900" dirty="0" err="1">
                <a:latin typeface="Century Gothic" panose="020B0502020202020204" pitchFamily="34" charset="0"/>
              </a:rPr>
              <a:t>drogas</a:t>
            </a:r>
            <a:r>
              <a:rPr lang="en-US" sz="4900" dirty="0">
                <a:latin typeface="Century Gothic" panose="020B0502020202020204" pitchFamily="34" charset="0"/>
              </a:rPr>
              <a:t> y alcohol y/o HIV</a:t>
            </a:r>
            <a:r>
              <a:rPr lang="en-US" sz="4900" dirty="0" smtClean="0">
                <a:latin typeface="Century Gothic" panose="020B0502020202020204" pitchFamily="34" charset="0"/>
              </a:rPr>
              <a:t>.</a:t>
            </a:r>
          </a:p>
          <a:p>
            <a:pPr marL="0" indent="0" algn="just">
              <a:buNone/>
            </a:pPr>
            <a:endParaRPr lang="en-US" dirty="0">
              <a:latin typeface="Century Gothic" panose="020B0502020202020204" pitchFamily="34" charset="0"/>
            </a:endParaRPr>
          </a:p>
          <a:p>
            <a:pPr marL="0" indent="0" algn="just">
              <a:buNone/>
            </a:pPr>
            <a:r>
              <a:rPr lang="en-US" sz="4900" b="1" dirty="0">
                <a:latin typeface="Century Gothic" panose="020B0502020202020204" pitchFamily="34" charset="0"/>
              </a:rPr>
              <a:t>Los </a:t>
            </a:r>
            <a:r>
              <a:rPr lang="en-US" sz="4900" b="1" dirty="0" err="1">
                <a:latin typeface="Century Gothic" panose="020B0502020202020204" pitchFamily="34" charset="0"/>
              </a:rPr>
              <a:t>requisitos</a:t>
            </a:r>
            <a:r>
              <a:rPr lang="en-US" sz="4900" b="1" dirty="0">
                <a:latin typeface="Century Gothic" panose="020B0502020202020204" pitchFamily="34" charset="0"/>
              </a:rPr>
              <a:t> del </a:t>
            </a:r>
            <a:r>
              <a:rPr lang="en-US" sz="4900" b="1" dirty="0" err="1">
                <a:latin typeface="Century Gothic" panose="020B0502020202020204" pitchFamily="34" charset="0"/>
              </a:rPr>
              <a:t>Programa</a:t>
            </a:r>
            <a:r>
              <a:rPr lang="en-US" sz="4900" b="1" dirty="0">
                <a:latin typeface="Century Gothic" panose="020B0502020202020204" pitchFamily="34" charset="0"/>
              </a:rPr>
              <a:t> son: </a:t>
            </a:r>
          </a:p>
          <a:p>
            <a:pPr algn="just">
              <a:buClr>
                <a:srgbClr val="FF6600"/>
              </a:buClr>
              <a:buFont typeface="Wingdings" panose="05000000000000000000" pitchFamily="2" charset="2"/>
              <a:buChar char="§"/>
            </a:pPr>
            <a:r>
              <a:rPr lang="en-US" sz="4900" dirty="0" err="1">
                <a:latin typeface="Century Gothic" panose="020B0502020202020204" pitchFamily="34" charset="0"/>
              </a:rPr>
              <a:t>Ser</a:t>
            </a:r>
            <a:r>
              <a:rPr lang="en-US" sz="4900" dirty="0">
                <a:latin typeface="Century Gothic" panose="020B0502020202020204" pitchFamily="34" charset="0"/>
              </a:rPr>
              <a:t> persona sin </a:t>
            </a:r>
            <a:r>
              <a:rPr lang="en-US" sz="4900" dirty="0" err="1">
                <a:latin typeface="Century Gothic" panose="020B0502020202020204" pitchFamily="34" charset="0"/>
              </a:rPr>
              <a:t>hogar</a:t>
            </a:r>
            <a:r>
              <a:rPr lang="en-US" sz="4900" dirty="0">
                <a:latin typeface="Century Gothic" panose="020B0502020202020204" pitchFamily="34" charset="0"/>
              </a:rPr>
              <a:t> con </a:t>
            </a:r>
            <a:r>
              <a:rPr lang="en-US" sz="4900" dirty="0" err="1">
                <a:latin typeface="Century Gothic" panose="020B0502020202020204" pitchFamily="34" charset="0"/>
              </a:rPr>
              <a:t>historial</a:t>
            </a:r>
            <a:r>
              <a:rPr lang="en-US" sz="4900" dirty="0">
                <a:latin typeface="Century Gothic" panose="020B0502020202020204" pitchFamily="34" charset="0"/>
              </a:rPr>
              <a:t> </a:t>
            </a:r>
            <a:r>
              <a:rPr lang="en-US" sz="4900" dirty="0" err="1">
                <a:latin typeface="Century Gothic" panose="020B0502020202020204" pitchFamily="34" charset="0"/>
              </a:rPr>
              <a:t>previo</a:t>
            </a:r>
            <a:r>
              <a:rPr lang="en-US" sz="4900" dirty="0">
                <a:latin typeface="Century Gothic" panose="020B0502020202020204" pitchFamily="34" charset="0"/>
              </a:rPr>
              <a:t> de </a:t>
            </a:r>
            <a:r>
              <a:rPr lang="en-US" sz="4900" dirty="0" err="1">
                <a:latin typeface="Century Gothic" panose="020B0502020202020204" pitchFamily="34" charset="0"/>
              </a:rPr>
              <a:t>deambulancia</a:t>
            </a:r>
            <a:r>
              <a:rPr lang="en-US" sz="4900" dirty="0">
                <a:latin typeface="Century Gothic" panose="020B0502020202020204" pitchFamily="34" charset="0"/>
              </a:rPr>
              <a:t> </a:t>
            </a:r>
            <a:r>
              <a:rPr lang="en-US" sz="4900" dirty="0" err="1">
                <a:latin typeface="Century Gothic" panose="020B0502020202020204" pitchFamily="34" charset="0"/>
              </a:rPr>
              <a:t>crónica</a:t>
            </a:r>
            <a:r>
              <a:rPr lang="en-US" sz="4900" dirty="0">
                <a:latin typeface="Century Gothic" panose="020B0502020202020204" pitchFamily="34" charset="0"/>
              </a:rPr>
              <a:t>. Haber </a:t>
            </a:r>
            <a:r>
              <a:rPr lang="en-US" sz="4900" dirty="0" err="1">
                <a:latin typeface="Century Gothic" panose="020B0502020202020204" pitchFamily="34" charset="0"/>
              </a:rPr>
              <a:t>estado</a:t>
            </a:r>
            <a:r>
              <a:rPr lang="en-US" sz="4900" dirty="0">
                <a:latin typeface="Century Gothic" panose="020B0502020202020204" pitchFamily="34" charset="0"/>
              </a:rPr>
              <a:t> sin </a:t>
            </a:r>
            <a:r>
              <a:rPr lang="en-US" sz="4900" dirty="0" err="1">
                <a:latin typeface="Century Gothic" panose="020B0502020202020204" pitchFamily="34" charset="0"/>
              </a:rPr>
              <a:t>hogar</a:t>
            </a:r>
            <a:r>
              <a:rPr lang="en-US" sz="4900" dirty="0">
                <a:latin typeface="Century Gothic" panose="020B0502020202020204" pitchFamily="34" charset="0"/>
              </a:rPr>
              <a:t> </a:t>
            </a:r>
            <a:r>
              <a:rPr lang="en-US" sz="4900" dirty="0" err="1">
                <a:latin typeface="Century Gothic" panose="020B0502020202020204" pitchFamily="34" charset="0"/>
              </a:rPr>
              <a:t>por</a:t>
            </a:r>
            <a:r>
              <a:rPr lang="en-US" sz="4900" dirty="0">
                <a:latin typeface="Century Gothic" panose="020B0502020202020204" pitchFamily="34" charset="0"/>
              </a:rPr>
              <a:t> un </a:t>
            </a:r>
            <a:r>
              <a:rPr lang="en-US" sz="4900" dirty="0" err="1">
                <a:latin typeface="Century Gothic" panose="020B0502020202020204" pitchFamily="34" charset="0"/>
              </a:rPr>
              <a:t>periodo</a:t>
            </a:r>
            <a:r>
              <a:rPr lang="en-US" sz="4900" dirty="0">
                <a:latin typeface="Century Gothic" panose="020B0502020202020204" pitchFamily="34" charset="0"/>
              </a:rPr>
              <a:t> de </a:t>
            </a:r>
            <a:r>
              <a:rPr lang="en-US" sz="4900" dirty="0" err="1">
                <a:latin typeface="Century Gothic" panose="020B0502020202020204" pitchFamily="34" charset="0"/>
              </a:rPr>
              <a:t>tiempo</a:t>
            </a:r>
            <a:r>
              <a:rPr lang="en-US" sz="4900" dirty="0">
                <a:latin typeface="Century Gothic" panose="020B0502020202020204" pitchFamily="34" charset="0"/>
              </a:rPr>
              <a:t> de un </a:t>
            </a:r>
            <a:r>
              <a:rPr lang="en-US" sz="4900" dirty="0" err="1">
                <a:latin typeface="Century Gothic" panose="020B0502020202020204" pitchFamily="34" charset="0"/>
              </a:rPr>
              <a:t>año</a:t>
            </a:r>
            <a:r>
              <a:rPr lang="en-US" sz="4900" dirty="0">
                <a:latin typeface="Century Gothic" panose="020B0502020202020204" pitchFamily="34" charset="0"/>
              </a:rPr>
              <a:t> o </a:t>
            </a:r>
            <a:r>
              <a:rPr lang="en-US" sz="4900" dirty="0" err="1">
                <a:latin typeface="Century Gothic" panose="020B0502020202020204" pitchFamily="34" charset="0"/>
              </a:rPr>
              <a:t>más</a:t>
            </a:r>
            <a:r>
              <a:rPr lang="en-US" sz="4900" dirty="0">
                <a:latin typeface="Century Gothic" panose="020B0502020202020204" pitchFamily="34" charset="0"/>
              </a:rPr>
              <a:t>. El </a:t>
            </a:r>
            <a:r>
              <a:rPr lang="en-US" sz="4900" dirty="0" err="1">
                <a:latin typeface="Century Gothic" panose="020B0502020202020204" pitchFamily="34" charset="0"/>
              </a:rPr>
              <a:t>participante</a:t>
            </a:r>
            <a:r>
              <a:rPr lang="en-US" sz="4900" dirty="0">
                <a:latin typeface="Century Gothic" panose="020B0502020202020204" pitchFamily="34" charset="0"/>
              </a:rPr>
              <a:t> </a:t>
            </a:r>
            <a:r>
              <a:rPr lang="en-US" sz="4900" dirty="0" err="1">
                <a:latin typeface="Century Gothic" panose="020B0502020202020204" pitchFamily="34" charset="0"/>
              </a:rPr>
              <a:t>debe</a:t>
            </a:r>
            <a:r>
              <a:rPr lang="en-US" sz="4900" dirty="0">
                <a:latin typeface="Century Gothic" panose="020B0502020202020204" pitchFamily="34" charset="0"/>
              </a:rPr>
              <a:t> </a:t>
            </a:r>
            <a:r>
              <a:rPr lang="en-US" sz="4900" dirty="0" err="1">
                <a:latin typeface="Century Gothic" panose="020B0502020202020204" pitchFamily="34" charset="0"/>
              </a:rPr>
              <a:t>venir</a:t>
            </a:r>
            <a:r>
              <a:rPr lang="en-US" sz="4900" dirty="0">
                <a:latin typeface="Century Gothic" panose="020B0502020202020204" pitchFamily="34" charset="0"/>
              </a:rPr>
              <a:t> </a:t>
            </a:r>
            <a:r>
              <a:rPr lang="en-US" sz="4900" dirty="0" err="1">
                <a:latin typeface="Century Gothic" panose="020B0502020202020204" pitchFamily="34" charset="0"/>
              </a:rPr>
              <a:t>referido</a:t>
            </a:r>
            <a:r>
              <a:rPr lang="en-US" sz="4900" dirty="0">
                <a:latin typeface="Century Gothic" panose="020B0502020202020204" pitchFamily="34" charset="0"/>
              </a:rPr>
              <a:t> de </a:t>
            </a:r>
            <a:r>
              <a:rPr lang="en-US" sz="4900" dirty="0" err="1">
                <a:latin typeface="Century Gothic" panose="020B0502020202020204" pitchFamily="34" charset="0"/>
              </a:rPr>
              <a:t>vivienda</a:t>
            </a:r>
            <a:r>
              <a:rPr lang="en-US" sz="4900" dirty="0">
                <a:latin typeface="Century Gothic" panose="020B0502020202020204" pitchFamily="34" charset="0"/>
              </a:rPr>
              <a:t> </a:t>
            </a:r>
            <a:r>
              <a:rPr lang="en-US" sz="4900" dirty="0" err="1">
                <a:latin typeface="Century Gothic" panose="020B0502020202020204" pitchFamily="34" charset="0"/>
              </a:rPr>
              <a:t>transitoria</a:t>
            </a:r>
            <a:r>
              <a:rPr lang="en-US" sz="4900" dirty="0">
                <a:latin typeface="Century Gothic" panose="020B0502020202020204" pitchFamily="34" charset="0"/>
              </a:rPr>
              <a:t> </a:t>
            </a:r>
            <a:r>
              <a:rPr lang="en-US" sz="4900" dirty="0" err="1">
                <a:latin typeface="Century Gothic" panose="020B0502020202020204" pitchFamily="34" charset="0"/>
              </a:rPr>
              <a:t>donde</a:t>
            </a:r>
            <a:r>
              <a:rPr lang="en-US" sz="4900" dirty="0">
                <a:latin typeface="Century Gothic" panose="020B0502020202020204" pitchFamily="34" charset="0"/>
              </a:rPr>
              <a:t> </a:t>
            </a:r>
            <a:r>
              <a:rPr lang="en-US" sz="4900" dirty="0" err="1">
                <a:latin typeface="Century Gothic" panose="020B0502020202020204" pitchFamily="34" charset="0"/>
              </a:rPr>
              <a:t>haya</a:t>
            </a:r>
            <a:r>
              <a:rPr lang="en-US" sz="4900" dirty="0">
                <a:latin typeface="Century Gothic" panose="020B0502020202020204" pitchFamily="34" charset="0"/>
              </a:rPr>
              <a:t> </a:t>
            </a:r>
            <a:r>
              <a:rPr lang="en-US" sz="4900" dirty="0" err="1">
                <a:latin typeface="Century Gothic" panose="020B0502020202020204" pitchFamily="34" charset="0"/>
              </a:rPr>
              <a:t>recibido</a:t>
            </a:r>
            <a:r>
              <a:rPr lang="en-US" sz="4900" dirty="0">
                <a:latin typeface="Century Gothic" panose="020B0502020202020204" pitchFamily="34" charset="0"/>
              </a:rPr>
              <a:t> entre 12 a 24 </a:t>
            </a:r>
            <a:r>
              <a:rPr lang="en-US" sz="4900" dirty="0" err="1">
                <a:latin typeface="Century Gothic" panose="020B0502020202020204" pitchFamily="34" charset="0"/>
              </a:rPr>
              <a:t>meses</a:t>
            </a:r>
            <a:r>
              <a:rPr lang="en-US" sz="4900" dirty="0">
                <a:latin typeface="Century Gothic" panose="020B0502020202020204" pitchFamily="34" charset="0"/>
              </a:rPr>
              <a:t> de </a:t>
            </a:r>
            <a:r>
              <a:rPr lang="en-US" sz="4900" dirty="0" err="1">
                <a:latin typeface="Century Gothic" panose="020B0502020202020204" pitchFamily="34" charset="0"/>
              </a:rPr>
              <a:t>tratamiento</a:t>
            </a:r>
            <a:r>
              <a:rPr lang="en-US" sz="4900" dirty="0">
                <a:latin typeface="Century Gothic" panose="020B0502020202020204" pitchFamily="34" charset="0"/>
              </a:rPr>
              <a:t> de </a:t>
            </a:r>
            <a:r>
              <a:rPr lang="en-US" sz="4900" dirty="0" err="1">
                <a:latin typeface="Century Gothic" panose="020B0502020202020204" pitchFamily="34" charset="0"/>
              </a:rPr>
              <a:t>rehabilitación</a:t>
            </a:r>
            <a:r>
              <a:rPr lang="en-US" sz="4900" dirty="0">
                <a:latin typeface="Century Gothic" panose="020B0502020202020204" pitchFamily="34" charset="0"/>
              </a:rPr>
              <a:t> y/o </a:t>
            </a:r>
            <a:r>
              <a:rPr lang="en-US" sz="4900" dirty="0" err="1">
                <a:latin typeface="Century Gothic" panose="020B0502020202020204" pitchFamily="34" charset="0"/>
              </a:rPr>
              <a:t>estabilización</a:t>
            </a:r>
            <a:r>
              <a:rPr lang="en-US" sz="4900" dirty="0" smtClean="0">
                <a:latin typeface="Century Gothic" panose="020B0502020202020204" pitchFamily="34" charset="0"/>
              </a:rPr>
              <a:t>.</a:t>
            </a:r>
          </a:p>
          <a:p>
            <a:pPr algn="just">
              <a:buClr>
                <a:srgbClr val="FF6600"/>
              </a:buClr>
              <a:buFont typeface="Wingdings" panose="05000000000000000000" pitchFamily="2" charset="2"/>
              <a:buChar char="§"/>
            </a:pPr>
            <a:endParaRPr lang="en-US" sz="4900" dirty="0" smtClean="0">
              <a:latin typeface="Century Gothic" panose="020B0502020202020204" pitchFamily="34" charset="0"/>
            </a:endParaRPr>
          </a:p>
          <a:p>
            <a:pPr marL="0" indent="0" algn="just">
              <a:buNone/>
            </a:pPr>
            <a:r>
              <a:rPr lang="en-US" sz="4900" b="1" dirty="0" smtClean="0">
                <a:latin typeface="Century Gothic" panose="020B0502020202020204" pitchFamily="34" charset="0"/>
              </a:rPr>
              <a:t>El </a:t>
            </a:r>
            <a:r>
              <a:rPr lang="en-US" sz="4900" b="1" dirty="0" err="1" smtClean="0">
                <a:latin typeface="Century Gothic" panose="020B0502020202020204" pitchFamily="34" charset="0"/>
              </a:rPr>
              <a:t>Programa</a:t>
            </a:r>
            <a:r>
              <a:rPr lang="en-US" sz="4900" b="1" dirty="0" smtClean="0">
                <a:latin typeface="Century Gothic" panose="020B0502020202020204" pitchFamily="34" charset="0"/>
              </a:rPr>
              <a:t> </a:t>
            </a:r>
            <a:r>
              <a:rPr lang="en-US" sz="4900" b="1" dirty="0" err="1" smtClean="0">
                <a:latin typeface="Century Gothic" panose="020B0502020202020204" pitchFamily="34" charset="0"/>
              </a:rPr>
              <a:t>ofrece</a:t>
            </a:r>
            <a:r>
              <a:rPr lang="en-US" sz="4900" b="1" dirty="0" smtClean="0">
                <a:latin typeface="Century Gothic" panose="020B0502020202020204" pitchFamily="34" charset="0"/>
              </a:rPr>
              <a:t>: </a:t>
            </a:r>
          </a:p>
          <a:p>
            <a:pPr algn="just">
              <a:buClr>
                <a:srgbClr val="FF6600"/>
              </a:buClr>
              <a:buFont typeface="Wingdings" panose="05000000000000000000" pitchFamily="2" charset="2"/>
              <a:buChar char="§"/>
            </a:pPr>
            <a:r>
              <a:rPr lang="en-US" sz="4900" dirty="0" smtClean="0">
                <a:latin typeface="Century Gothic" panose="020B0502020202020204" pitchFamily="34" charset="0"/>
              </a:rPr>
              <a:t>Un </a:t>
            </a:r>
            <a:r>
              <a:rPr lang="en-US" sz="4900" dirty="0">
                <a:latin typeface="Century Gothic" panose="020B0502020202020204" pitchFamily="34" charset="0"/>
              </a:rPr>
              <a:t>vale de </a:t>
            </a:r>
            <a:r>
              <a:rPr lang="en-US" sz="4900" dirty="0" err="1">
                <a:latin typeface="Century Gothic" panose="020B0502020202020204" pitchFamily="34" charset="0"/>
              </a:rPr>
              <a:t>vivienda</a:t>
            </a:r>
            <a:r>
              <a:rPr lang="en-US" sz="4900" dirty="0">
                <a:latin typeface="Century Gothic" panose="020B0502020202020204" pitchFamily="34" charset="0"/>
              </a:rPr>
              <a:t> para personas </a:t>
            </a:r>
            <a:r>
              <a:rPr lang="en-US" sz="4900" dirty="0" err="1">
                <a:latin typeface="Century Gothic" panose="020B0502020202020204" pitchFamily="34" charset="0"/>
              </a:rPr>
              <a:t>solas</a:t>
            </a:r>
            <a:r>
              <a:rPr lang="en-US" sz="4900" dirty="0">
                <a:latin typeface="Century Gothic" panose="020B0502020202020204" pitchFamily="34" charset="0"/>
              </a:rPr>
              <a:t> y/o </a:t>
            </a:r>
            <a:r>
              <a:rPr lang="en-US" sz="4900" dirty="0" err="1">
                <a:latin typeface="Century Gothic" panose="020B0502020202020204" pitchFamily="34" charset="0"/>
              </a:rPr>
              <a:t>familias</a:t>
            </a:r>
            <a:r>
              <a:rPr lang="en-US" sz="4900" dirty="0">
                <a:latin typeface="Century Gothic" panose="020B0502020202020204" pitchFamily="34" charset="0"/>
              </a:rPr>
              <a:t> con </a:t>
            </a:r>
            <a:r>
              <a:rPr lang="en-US" sz="4900" dirty="0" err="1">
                <a:latin typeface="Century Gothic" panose="020B0502020202020204" pitchFamily="34" charset="0"/>
              </a:rPr>
              <a:t>utilidades</a:t>
            </a:r>
            <a:r>
              <a:rPr lang="en-US" sz="4900" dirty="0">
                <a:latin typeface="Century Gothic" panose="020B0502020202020204" pitchFamily="34" charset="0"/>
              </a:rPr>
              <a:t> de </a:t>
            </a:r>
            <a:r>
              <a:rPr lang="en-US" sz="4900" dirty="0" err="1" smtClean="0">
                <a:latin typeface="Century Gothic" panose="020B0502020202020204" pitchFamily="34" charset="0"/>
              </a:rPr>
              <a:t>agua</a:t>
            </a:r>
            <a:r>
              <a:rPr lang="en-US" sz="4900" dirty="0" smtClean="0">
                <a:latin typeface="Century Gothic" panose="020B0502020202020204" pitchFamily="34" charset="0"/>
              </a:rPr>
              <a:t>, luz</a:t>
            </a:r>
            <a:r>
              <a:rPr lang="en-US" sz="4900" dirty="0">
                <a:latin typeface="Century Gothic" panose="020B0502020202020204" pitchFamily="34" charset="0"/>
              </a:rPr>
              <a:t>, </a:t>
            </a:r>
            <a:r>
              <a:rPr lang="en-US" sz="4900" dirty="0" err="1">
                <a:latin typeface="Century Gothic" panose="020B0502020202020204" pitchFamily="34" charset="0"/>
              </a:rPr>
              <a:t>nevera</a:t>
            </a:r>
            <a:r>
              <a:rPr lang="en-US" sz="4900" dirty="0">
                <a:latin typeface="Century Gothic" panose="020B0502020202020204" pitchFamily="34" charset="0"/>
              </a:rPr>
              <a:t>, </a:t>
            </a:r>
            <a:r>
              <a:rPr lang="en-US" sz="4900" dirty="0" err="1">
                <a:latin typeface="Century Gothic" panose="020B0502020202020204" pitchFamily="34" charset="0"/>
              </a:rPr>
              <a:t>estufa</a:t>
            </a:r>
            <a:r>
              <a:rPr lang="en-US" sz="4900" dirty="0">
                <a:latin typeface="Century Gothic" panose="020B0502020202020204" pitchFamily="34" charset="0"/>
              </a:rPr>
              <a:t> y </a:t>
            </a:r>
            <a:r>
              <a:rPr lang="en-US" sz="4900" dirty="0" err="1">
                <a:latin typeface="Century Gothic" panose="020B0502020202020204" pitchFamily="34" charset="0"/>
              </a:rPr>
              <a:t>calentador</a:t>
            </a:r>
            <a:r>
              <a:rPr lang="en-US" sz="4900" dirty="0">
                <a:latin typeface="Century Gothic" panose="020B0502020202020204" pitchFamily="34" charset="0"/>
              </a:rPr>
              <a:t>, </a:t>
            </a:r>
            <a:r>
              <a:rPr lang="en-US" sz="4900" dirty="0" err="1">
                <a:latin typeface="Century Gothic" panose="020B0502020202020204" pitchFamily="34" charset="0"/>
              </a:rPr>
              <a:t>además</a:t>
            </a:r>
            <a:r>
              <a:rPr lang="en-US" sz="4900" dirty="0">
                <a:latin typeface="Century Gothic" panose="020B0502020202020204" pitchFamily="34" charset="0"/>
              </a:rPr>
              <a:t> se le </a:t>
            </a:r>
            <a:r>
              <a:rPr lang="en-US" sz="4900" dirty="0" err="1" smtClean="0">
                <a:latin typeface="Century Gothic" panose="020B0502020202020204" pitchFamily="34" charset="0"/>
              </a:rPr>
              <a:t>ofrecen</a:t>
            </a:r>
            <a:r>
              <a:rPr lang="en-US" sz="4900" dirty="0" smtClean="0">
                <a:latin typeface="Century Gothic" panose="020B0502020202020204" pitchFamily="34" charset="0"/>
              </a:rPr>
              <a:t> </a:t>
            </a:r>
            <a:r>
              <a:rPr lang="en-US" sz="4900" dirty="0" err="1">
                <a:latin typeface="Century Gothic" panose="020B0502020202020204" pitchFamily="34" charset="0"/>
              </a:rPr>
              <a:t>servicios</a:t>
            </a:r>
            <a:r>
              <a:rPr lang="en-US" sz="4900" dirty="0">
                <a:latin typeface="Century Gothic" panose="020B0502020202020204" pitchFamily="34" charset="0"/>
              </a:rPr>
              <a:t> de </a:t>
            </a:r>
            <a:r>
              <a:rPr lang="en-US" sz="4900" dirty="0" err="1">
                <a:latin typeface="Century Gothic" panose="020B0502020202020204" pitchFamily="34" charset="0"/>
              </a:rPr>
              <a:t>apoyo</a:t>
            </a:r>
            <a:r>
              <a:rPr lang="en-US" sz="4900" dirty="0">
                <a:latin typeface="Century Gothic" panose="020B0502020202020204" pitchFamily="34" charset="0"/>
              </a:rPr>
              <a:t> </a:t>
            </a:r>
            <a:r>
              <a:rPr lang="en-US" sz="4900" dirty="0" err="1">
                <a:latin typeface="Century Gothic" panose="020B0502020202020204" pitchFamily="34" charset="0"/>
              </a:rPr>
              <a:t>por</a:t>
            </a:r>
            <a:r>
              <a:rPr lang="en-US" sz="4900" dirty="0">
                <a:latin typeface="Century Gothic" panose="020B0502020202020204" pitchFamily="34" charset="0"/>
              </a:rPr>
              <a:t> </a:t>
            </a:r>
            <a:r>
              <a:rPr lang="en-US" sz="4900" dirty="0" err="1">
                <a:latin typeface="Century Gothic" panose="020B0502020202020204" pitchFamily="34" charset="0"/>
              </a:rPr>
              <a:t>medio</a:t>
            </a:r>
            <a:r>
              <a:rPr lang="en-US" sz="4900" dirty="0">
                <a:latin typeface="Century Gothic" panose="020B0502020202020204" pitchFamily="34" charset="0"/>
              </a:rPr>
              <a:t> de </a:t>
            </a:r>
            <a:r>
              <a:rPr lang="en-US" sz="4900" dirty="0" smtClean="0">
                <a:latin typeface="Century Gothic" panose="020B0502020202020204" pitchFamily="34" charset="0"/>
              </a:rPr>
              <a:t>un </a:t>
            </a:r>
            <a:r>
              <a:rPr lang="en-US" sz="4900" dirty="0" err="1" smtClean="0">
                <a:latin typeface="Century Gothic" panose="020B0502020202020204" pitchFamily="34" charset="0"/>
              </a:rPr>
              <a:t>Trabajador</a:t>
            </a:r>
            <a:r>
              <a:rPr lang="en-US" sz="4900" dirty="0" smtClean="0">
                <a:latin typeface="Century Gothic" panose="020B0502020202020204" pitchFamily="34" charset="0"/>
              </a:rPr>
              <a:t> Social</a:t>
            </a:r>
            <a:r>
              <a:rPr lang="en-US" sz="4900" dirty="0">
                <a:latin typeface="Century Gothic" panose="020B0502020202020204" pitchFamily="34" charset="0"/>
              </a:rPr>
              <a:t>. </a:t>
            </a:r>
            <a:r>
              <a:rPr lang="en-US" sz="4900" dirty="0" err="1">
                <a:latin typeface="Century Gothic" panose="020B0502020202020204" pitchFamily="34" charset="0"/>
              </a:rPr>
              <a:t>Periódicamente</a:t>
            </a:r>
            <a:r>
              <a:rPr lang="en-US" sz="4900" dirty="0">
                <a:latin typeface="Century Gothic" panose="020B0502020202020204" pitchFamily="34" charset="0"/>
              </a:rPr>
              <a:t> se  </a:t>
            </a:r>
            <a:r>
              <a:rPr lang="en-US" sz="4900" dirty="0" err="1">
                <a:latin typeface="Century Gothic" panose="020B0502020202020204" pitchFamily="34" charset="0"/>
              </a:rPr>
              <a:t>realizan</a:t>
            </a:r>
            <a:r>
              <a:rPr lang="en-US" sz="4900" dirty="0">
                <a:latin typeface="Century Gothic" panose="020B0502020202020204" pitchFamily="34" charset="0"/>
              </a:rPr>
              <a:t> </a:t>
            </a:r>
            <a:r>
              <a:rPr lang="en-US" sz="4900" dirty="0" err="1">
                <a:latin typeface="Century Gothic" panose="020B0502020202020204" pitchFamily="34" charset="0"/>
              </a:rPr>
              <a:t>visitas</a:t>
            </a:r>
            <a:r>
              <a:rPr lang="en-US" sz="4900" dirty="0">
                <a:latin typeface="Century Gothic" panose="020B0502020202020204" pitchFamily="34" charset="0"/>
              </a:rPr>
              <a:t> al </a:t>
            </a:r>
            <a:r>
              <a:rPr lang="en-US" sz="4900" dirty="0" err="1">
                <a:latin typeface="Century Gothic" panose="020B0502020202020204" pitchFamily="34" charset="0"/>
              </a:rPr>
              <a:t>hogar</a:t>
            </a:r>
            <a:r>
              <a:rPr lang="en-US" sz="4900" dirty="0">
                <a:latin typeface="Century Gothic" panose="020B0502020202020204" pitchFamily="34" charset="0"/>
              </a:rPr>
              <a:t> e </a:t>
            </a:r>
            <a:r>
              <a:rPr lang="en-US" sz="4900" dirty="0" err="1">
                <a:latin typeface="Century Gothic" panose="020B0502020202020204" pitchFamily="34" charset="0"/>
              </a:rPr>
              <a:t>intervensiones</a:t>
            </a:r>
            <a:r>
              <a:rPr lang="en-US" sz="4900" dirty="0">
                <a:latin typeface="Century Gothic" panose="020B0502020202020204" pitchFamily="34" charset="0"/>
              </a:rPr>
              <a:t> </a:t>
            </a:r>
            <a:r>
              <a:rPr lang="en-US" sz="4900" dirty="0" err="1">
                <a:latin typeface="Century Gothic" panose="020B0502020202020204" pitchFamily="34" charset="0"/>
              </a:rPr>
              <a:t>en</a:t>
            </a:r>
            <a:r>
              <a:rPr lang="en-US" sz="4900" dirty="0">
                <a:latin typeface="Century Gothic" panose="020B0502020202020204" pitchFamily="34" charset="0"/>
              </a:rPr>
              <a:t> la </a:t>
            </a:r>
            <a:r>
              <a:rPr lang="en-US" sz="4900" dirty="0" err="1">
                <a:latin typeface="Century Gothic" panose="020B0502020202020204" pitchFamily="34" charset="0"/>
              </a:rPr>
              <a:t>oficina</a:t>
            </a:r>
            <a:r>
              <a:rPr lang="en-US" sz="4900" dirty="0">
                <a:latin typeface="Century Gothic" panose="020B0502020202020204" pitchFamily="34" charset="0"/>
              </a:rPr>
              <a:t>, </a:t>
            </a:r>
            <a:r>
              <a:rPr lang="en-US" sz="4900" dirty="0" err="1">
                <a:latin typeface="Century Gothic" panose="020B0502020202020204" pitchFamily="34" charset="0"/>
              </a:rPr>
              <a:t>esto</a:t>
            </a:r>
            <a:r>
              <a:rPr lang="en-US" sz="4900" dirty="0">
                <a:latin typeface="Century Gothic" panose="020B0502020202020204" pitchFamily="34" charset="0"/>
              </a:rPr>
              <a:t> con el fin de </a:t>
            </a:r>
            <a:r>
              <a:rPr lang="en-US" sz="4900" dirty="0" err="1">
                <a:latin typeface="Century Gothic" panose="020B0502020202020204" pitchFamily="34" charset="0"/>
              </a:rPr>
              <a:t>lograr</a:t>
            </a:r>
            <a:r>
              <a:rPr lang="en-US" sz="4900" dirty="0">
                <a:latin typeface="Century Gothic" panose="020B0502020202020204" pitchFamily="34" charset="0"/>
              </a:rPr>
              <a:t> </a:t>
            </a:r>
            <a:r>
              <a:rPr lang="en-US" sz="4900" dirty="0" err="1">
                <a:latin typeface="Century Gothic" panose="020B0502020202020204" pitchFamily="34" charset="0"/>
              </a:rPr>
              <a:t>que</a:t>
            </a:r>
            <a:r>
              <a:rPr lang="en-US" sz="4900" dirty="0">
                <a:latin typeface="Century Gothic" panose="020B0502020202020204" pitchFamily="34" charset="0"/>
              </a:rPr>
              <a:t> el </a:t>
            </a:r>
            <a:r>
              <a:rPr lang="en-US" sz="4900" dirty="0" err="1">
                <a:latin typeface="Century Gothic" panose="020B0502020202020204" pitchFamily="34" charset="0"/>
              </a:rPr>
              <a:t>participante</a:t>
            </a:r>
            <a:r>
              <a:rPr lang="en-US" sz="4900" dirty="0">
                <a:latin typeface="Century Gothic" panose="020B0502020202020204" pitchFamily="34" charset="0"/>
              </a:rPr>
              <a:t> se </a:t>
            </a:r>
            <a:r>
              <a:rPr lang="en-US" sz="4900" dirty="0" err="1">
                <a:latin typeface="Century Gothic" panose="020B0502020202020204" pitchFamily="34" charset="0"/>
              </a:rPr>
              <a:t>mantenga</a:t>
            </a:r>
            <a:r>
              <a:rPr lang="en-US" sz="4900" dirty="0">
                <a:latin typeface="Century Gothic" panose="020B0502020202020204" pitchFamily="34" charset="0"/>
              </a:rPr>
              <a:t> </a:t>
            </a:r>
            <a:r>
              <a:rPr lang="en-US" sz="4900" dirty="0" err="1">
                <a:latin typeface="Century Gothic" panose="020B0502020202020204" pitchFamily="34" charset="0"/>
              </a:rPr>
              <a:t>estable</a:t>
            </a:r>
            <a:r>
              <a:rPr lang="en-US" sz="4900" dirty="0">
                <a:latin typeface="Century Gothic" panose="020B0502020202020204" pitchFamily="34" charset="0"/>
              </a:rPr>
              <a:t> y </a:t>
            </a:r>
            <a:r>
              <a:rPr lang="en-US" sz="4900" dirty="0" err="1" smtClean="0">
                <a:latin typeface="Century Gothic" panose="020B0502020202020204" pitchFamily="34" charset="0"/>
              </a:rPr>
              <a:t>utilice</a:t>
            </a:r>
            <a:r>
              <a:rPr lang="en-US" sz="4900" dirty="0" smtClean="0">
                <a:latin typeface="Century Gothic" panose="020B0502020202020204" pitchFamily="34" charset="0"/>
              </a:rPr>
              <a:t> </a:t>
            </a:r>
            <a:r>
              <a:rPr lang="en-US" sz="4900" dirty="0">
                <a:latin typeface="Century Gothic" panose="020B0502020202020204" pitchFamily="34" charset="0"/>
              </a:rPr>
              <a:t>de </a:t>
            </a:r>
            <a:r>
              <a:rPr lang="en-US" sz="4900" dirty="0" err="1" smtClean="0">
                <a:latin typeface="Century Gothic" panose="020B0502020202020204" pitchFamily="34" charset="0"/>
              </a:rPr>
              <a:t>manera</a:t>
            </a:r>
            <a:r>
              <a:rPr lang="en-US" sz="4900" dirty="0" smtClean="0">
                <a:latin typeface="Century Gothic" panose="020B0502020202020204" pitchFamily="34" charset="0"/>
              </a:rPr>
              <a:t> </a:t>
            </a:r>
            <a:r>
              <a:rPr lang="en-US" sz="4900" dirty="0" err="1">
                <a:latin typeface="Century Gothic" panose="020B0502020202020204" pitchFamily="34" charset="0"/>
              </a:rPr>
              <a:t>adecuada</a:t>
            </a:r>
            <a:r>
              <a:rPr lang="en-US" sz="4900" dirty="0">
                <a:latin typeface="Century Gothic" panose="020B0502020202020204" pitchFamily="34" charset="0"/>
              </a:rPr>
              <a:t> </a:t>
            </a:r>
            <a:r>
              <a:rPr lang="en-US" sz="4900" dirty="0" err="1">
                <a:latin typeface="Century Gothic" panose="020B0502020202020204" pitchFamily="34" charset="0"/>
              </a:rPr>
              <a:t>su</a:t>
            </a:r>
            <a:r>
              <a:rPr lang="en-US" sz="4900" dirty="0">
                <a:latin typeface="Century Gothic" panose="020B0502020202020204" pitchFamily="34" charset="0"/>
              </a:rPr>
              <a:t> vale de </a:t>
            </a:r>
            <a:r>
              <a:rPr lang="en-US" sz="4900" dirty="0" err="1">
                <a:latin typeface="Century Gothic" panose="020B0502020202020204" pitchFamily="34" charset="0"/>
              </a:rPr>
              <a:t>vivienda</a:t>
            </a:r>
            <a:r>
              <a:rPr lang="en-US" sz="4900" dirty="0" smtClean="0">
                <a:latin typeface="Century Gothic" panose="020B0502020202020204" pitchFamily="34" charset="0"/>
              </a:rPr>
              <a:t>.</a:t>
            </a:r>
          </a:p>
          <a:p>
            <a:pPr marL="0" indent="0" algn="just">
              <a:buNone/>
            </a:pPr>
            <a:endParaRPr lang="en-US" sz="4900" dirty="0" smtClean="0">
              <a:latin typeface="Century Gothic" panose="020B0502020202020204" pitchFamily="34" charset="0"/>
            </a:endParaRPr>
          </a:p>
          <a:p>
            <a:pPr marL="0" indent="0">
              <a:buNone/>
            </a:pPr>
            <a:r>
              <a:rPr lang="en-US" sz="4900" b="1" dirty="0" smtClean="0">
                <a:latin typeface="Century Gothic" panose="020B0502020202020204" pitchFamily="34" charset="0"/>
              </a:rPr>
              <a:t>El </a:t>
            </a:r>
            <a:r>
              <a:rPr lang="en-US" sz="4900" b="1" dirty="0" err="1">
                <a:latin typeface="Century Gothic" panose="020B0502020202020204" pitchFamily="34" charset="0"/>
              </a:rPr>
              <a:t>programa</a:t>
            </a:r>
            <a:r>
              <a:rPr lang="en-US" sz="4900" b="1" dirty="0">
                <a:latin typeface="Century Gothic" panose="020B0502020202020204" pitchFamily="34" charset="0"/>
              </a:rPr>
              <a:t> </a:t>
            </a:r>
            <a:r>
              <a:rPr lang="en-US" sz="4900" b="1" dirty="0" err="1">
                <a:latin typeface="Century Gothic" panose="020B0502020202020204" pitchFamily="34" charset="0"/>
              </a:rPr>
              <a:t>ofrece</a:t>
            </a:r>
            <a:r>
              <a:rPr lang="en-US" sz="4900" b="1" dirty="0">
                <a:latin typeface="Century Gothic" panose="020B0502020202020204" pitchFamily="34" charset="0"/>
              </a:rPr>
              <a:t> </a:t>
            </a:r>
            <a:r>
              <a:rPr lang="en-US" sz="4900" b="1" dirty="0" err="1">
                <a:latin typeface="Century Gothic" panose="020B0502020202020204" pitchFamily="34" charset="0"/>
              </a:rPr>
              <a:t>pago</a:t>
            </a:r>
            <a:r>
              <a:rPr lang="en-US" sz="4900" b="1" dirty="0">
                <a:latin typeface="Century Gothic" panose="020B0502020202020204" pitchFamily="34" charset="0"/>
              </a:rPr>
              <a:t> de </a:t>
            </a:r>
            <a:r>
              <a:rPr lang="en-US" sz="4900" b="1" dirty="0" err="1">
                <a:latin typeface="Century Gothic" panose="020B0502020202020204" pitchFamily="34" charset="0"/>
              </a:rPr>
              <a:t>renta</a:t>
            </a:r>
            <a:r>
              <a:rPr lang="en-US" sz="4900" b="1" dirty="0">
                <a:latin typeface="Century Gothic" panose="020B0502020202020204" pitchFamily="34" charset="0"/>
              </a:rPr>
              <a:t>:</a:t>
            </a:r>
          </a:p>
          <a:p>
            <a:pPr>
              <a:buClr>
                <a:srgbClr val="FF6600"/>
              </a:buClr>
              <a:buFont typeface="Wingdings" panose="05000000000000000000" pitchFamily="2" charset="2"/>
              <a:buChar char="§"/>
            </a:pPr>
            <a:r>
              <a:rPr lang="en-US" sz="4900" dirty="0" smtClean="0">
                <a:latin typeface="Century Gothic" panose="020B0502020202020204" pitchFamily="34" charset="0"/>
              </a:rPr>
              <a:t>1 </a:t>
            </a:r>
            <a:r>
              <a:rPr lang="en-US" sz="4900" dirty="0" err="1" smtClean="0">
                <a:latin typeface="Century Gothic" panose="020B0502020202020204" pitchFamily="34" charset="0"/>
              </a:rPr>
              <a:t>habitación</a:t>
            </a:r>
            <a:r>
              <a:rPr lang="en-US" sz="4900" dirty="0" smtClean="0">
                <a:latin typeface="Century Gothic" panose="020B0502020202020204" pitchFamily="34" charset="0"/>
              </a:rPr>
              <a:t>:	$</a:t>
            </a:r>
            <a:r>
              <a:rPr lang="en-US" sz="4900" dirty="0">
                <a:latin typeface="Century Gothic" panose="020B0502020202020204" pitchFamily="34" charset="0"/>
              </a:rPr>
              <a:t>493.00</a:t>
            </a:r>
          </a:p>
          <a:p>
            <a:pPr>
              <a:buClr>
                <a:srgbClr val="FF6600"/>
              </a:buClr>
              <a:buFont typeface="Wingdings" panose="05000000000000000000" pitchFamily="2" charset="2"/>
              <a:buChar char="§"/>
            </a:pPr>
            <a:r>
              <a:rPr lang="en-US" sz="4900" dirty="0" smtClean="0">
                <a:latin typeface="Century Gothic" panose="020B0502020202020204" pitchFamily="34" charset="0"/>
              </a:rPr>
              <a:t>2 </a:t>
            </a:r>
            <a:r>
              <a:rPr lang="en-US" sz="4900" dirty="0" err="1" smtClean="0">
                <a:latin typeface="Century Gothic" panose="020B0502020202020204" pitchFamily="34" charset="0"/>
              </a:rPr>
              <a:t>habitaciones</a:t>
            </a:r>
            <a:r>
              <a:rPr lang="en-US" sz="4900" dirty="0" smtClean="0">
                <a:latin typeface="Century Gothic" panose="020B0502020202020204" pitchFamily="34" charset="0"/>
              </a:rPr>
              <a:t>: 	$</a:t>
            </a:r>
            <a:r>
              <a:rPr lang="en-US" sz="4900" dirty="0">
                <a:latin typeface="Century Gothic" panose="020B0502020202020204" pitchFamily="34" charset="0"/>
              </a:rPr>
              <a:t>590.00</a:t>
            </a:r>
          </a:p>
          <a:p>
            <a:pPr>
              <a:buClr>
                <a:srgbClr val="FF6600"/>
              </a:buClr>
              <a:buFont typeface="Wingdings" panose="05000000000000000000" pitchFamily="2" charset="2"/>
              <a:buChar char="§"/>
            </a:pPr>
            <a:r>
              <a:rPr lang="en-US" sz="4900" dirty="0" err="1" smtClean="0">
                <a:latin typeface="Century Gothic" panose="020B0502020202020204" pitchFamily="34" charset="0"/>
              </a:rPr>
              <a:t>Estudio</a:t>
            </a:r>
            <a:r>
              <a:rPr lang="en-US" sz="4900" dirty="0" smtClean="0">
                <a:latin typeface="Century Gothic" panose="020B0502020202020204" pitchFamily="34" charset="0"/>
              </a:rPr>
              <a:t>:	$455.00</a:t>
            </a:r>
            <a:endParaRPr lang="es-PR" sz="4900" dirty="0">
              <a:latin typeface="Century Gothic" panose="020B0502020202020204" pitchFamily="34" charset="0"/>
            </a:endParaRPr>
          </a:p>
          <a:p>
            <a:pPr marL="0" indent="0" algn="just">
              <a:buNone/>
            </a:pPr>
            <a:endParaRPr lang="en-US" sz="1400" dirty="0">
              <a:latin typeface="Garamond" panose="02020404030301010803" pitchFamily="18" charset="0"/>
            </a:endParaRPr>
          </a:p>
          <a:p>
            <a:pPr marL="0" indent="0">
              <a:buNone/>
            </a:pPr>
            <a:endParaRPr lang="en-US" sz="2600" dirty="0">
              <a:latin typeface="Garamond" panose="02020404030301010803" pitchFamily="18" charset="0"/>
            </a:endParaRPr>
          </a:p>
          <a:p>
            <a:pPr marL="457200" lvl="1" indent="0">
              <a:buNone/>
            </a:pPr>
            <a:endParaRPr lang="en-US" dirty="0"/>
          </a:p>
          <a:p>
            <a:pPr marL="0" indent="0">
              <a:buNone/>
            </a:pPr>
            <a:endParaRPr lang="en-US" dirty="0"/>
          </a:p>
        </p:txBody>
      </p:sp>
      <p:sp>
        <p:nvSpPr>
          <p:cNvPr id="6" name="TextBox 5"/>
          <p:cNvSpPr txBox="1"/>
          <p:nvPr/>
        </p:nvSpPr>
        <p:spPr>
          <a:xfrm>
            <a:off x="9277350" y="6580286"/>
            <a:ext cx="4114800" cy="307777"/>
          </a:xfrm>
          <a:prstGeom prst="rect">
            <a:avLst/>
          </a:prstGeom>
          <a:noFill/>
        </p:spPr>
        <p:txBody>
          <a:bodyPr wrap="square" rtlCol="0">
            <a:spAutoFit/>
          </a:bodyPr>
          <a:lstStyle/>
          <a:p>
            <a:r>
              <a:rPr lang="en-US" sz="1400" spc="80" dirty="0" smtClean="0">
                <a:solidFill>
                  <a:schemeClr val="bg1"/>
                </a:solidFill>
                <a:latin typeface="Arial" panose="020B0604020202020204" pitchFamily="34" charset="0"/>
                <a:cs typeface="Arial" panose="020B0604020202020204" pitchFamily="34" charset="0"/>
              </a:rPr>
              <a:t>787-274-2527 </a:t>
            </a:r>
            <a:r>
              <a:rPr lang="en-US" sz="1400" spc="80" dirty="0" err="1" smtClean="0">
                <a:solidFill>
                  <a:schemeClr val="bg1"/>
                </a:solidFill>
                <a:latin typeface="Arial" panose="020B0604020202020204" pitchFamily="34" charset="0"/>
                <a:cs typeface="Arial" panose="020B0604020202020204" pitchFamily="34" charset="0"/>
              </a:rPr>
              <a:t>extensión</a:t>
            </a:r>
            <a:r>
              <a:rPr lang="en-US" sz="1400" spc="80" dirty="0" smtClean="0">
                <a:solidFill>
                  <a:schemeClr val="bg1"/>
                </a:solidFill>
                <a:latin typeface="Arial" panose="020B0604020202020204" pitchFamily="34" charset="0"/>
                <a:cs typeface="Arial" panose="020B0604020202020204" pitchFamily="34" charset="0"/>
              </a:rPr>
              <a:t>: 5250</a:t>
            </a:r>
            <a:endParaRPr lang="es-PR" sz="1400" spc="80"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920" t="12010" b="14977"/>
          <a:stretch/>
        </p:blipFill>
        <p:spPr>
          <a:xfrm>
            <a:off x="8069179" y="5502442"/>
            <a:ext cx="4147376" cy="1126957"/>
          </a:xfrm>
          <a:prstGeom prst="rect">
            <a:avLst/>
          </a:prstGeom>
          <a:ln>
            <a:solidFill>
              <a:schemeClr val="bg1">
                <a:lumMod val="95000"/>
              </a:schemeClr>
            </a:solidFill>
          </a:ln>
        </p:spPr>
      </p:pic>
    </p:spTree>
    <p:extLst>
      <p:ext uri="{BB962C8B-B14F-4D97-AF65-F5344CB8AC3E}">
        <p14:creationId xmlns:p14="http://schemas.microsoft.com/office/powerpoint/2010/main" val="2167204174"/>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1" name="Group 10"/>
          <p:cNvGrpSpPr/>
          <p:nvPr/>
        </p:nvGrpSpPr>
        <p:grpSpPr>
          <a:xfrm>
            <a:off x="4844545" y="-1142404"/>
            <a:ext cx="7195053" cy="5526882"/>
            <a:chOff x="3120794" y="-1142404"/>
            <a:chExt cx="7195053" cy="5526882"/>
          </a:xfrm>
        </p:grpSpPr>
        <p:sp>
          <p:nvSpPr>
            <p:cNvPr id="12" name="Content Placeholder 5"/>
            <p:cNvSpPr txBox="1">
              <a:spLocks/>
            </p:cNvSpPr>
            <p:nvPr/>
          </p:nvSpPr>
          <p:spPr>
            <a:xfrm>
              <a:off x="3120794" y="-1142404"/>
              <a:ext cx="5183188" cy="36845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0000" dirty="0" smtClean="0">
                  <a:solidFill>
                    <a:schemeClr val="bg1">
                      <a:lumMod val="85000"/>
                    </a:schemeClr>
                  </a:solidFill>
                  <a:latin typeface="Century Gothic" panose="020B0502020202020204" pitchFamily="34" charset="0"/>
                </a:rPr>
                <a:t>R</a:t>
              </a:r>
              <a:endParaRPr lang="es-PR" sz="60000" dirty="0">
                <a:solidFill>
                  <a:schemeClr val="bg1">
                    <a:lumMod val="85000"/>
                  </a:schemeClr>
                </a:solidFill>
                <a:latin typeface="Century Gothic" panose="020B0502020202020204" pitchFamily="34" charset="0"/>
              </a:endParaRPr>
            </a:p>
          </p:txBody>
        </p:sp>
        <p:sp>
          <p:nvSpPr>
            <p:cNvPr id="13" name="Content Placeholder 5"/>
            <p:cNvSpPr txBox="1">
              <a:spLocks/>
            </p:cNvSpPr>
            <p:nvPr/>
          </p:nvSpPr>
          <p:spPr>
            <a:xfrm>
              <a:off x="5132659" y="699890"/>
              <a:ext cx="5183188" cy="36845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0000" dirty="0" smtClean="0">
                  <a:solidFill>
                    <a:schemeClr val="bg1"/>
                  </a:solidFill>
                  <a:latin typeface="Century Gothic" panose="020B0502020202020204" pitchFamily="34" charset="0"/>
                </a:rPr>
                <a:t>A</a:t>
              </a:r>
              <a:endParaRPr lang="es-PR" sz="60000" dirty="0">
                <a:solidFill>
                  <a:schemeClr val="bg1"/>
                </a:solidFill>
                <a:latin typeface="Century Gothic" panose="020B0502020202020204" pitchFamily="34" charset="0"/>
              </a:endParaRPr>
            </a:p>
          </p:txBody>
        </p:sp>
      </p:gr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04" t="21538" b="35013"/>
          <a:stretch/>
        </p:blipFill>
        <p:spPr>
          <a:xfrm>
            <a:off x="0" y="4138862"/>
            <a:ext cx="12191217" cy="2767263"/>
          </a:xfrm>
          <a:prstGeom prst="rect">
            <a:avLst/>
          </a:prstGeom>
        </p:spPr>
      </p:pic>
      <p:sp>
        <p:nvSpPr>
          <p:cNvPr id="5" name="Title 4"/>
          <p:cNvSpPr>
            <a:spLocks noGrp="1"/>
          </p:cNvSpPr>
          <p:nvPr>
            <p:ph type="title"/>
          </p:nvPr>
        </p:nvSpPr>
        <p:spPr>
          <a:xfrm>
            <a:off x="333374" y="595428"/>
            <a:ext cx="11372850" cy="3576577"/>
          </a:xfrm>
        </p:spPr>
        <p:txBody>
          <a:bodyPr>
            <a:normAutofit fontScale="90000"/>
          </a:bodyPr>
          <a:lstStyle/>
          <a:p>
            <a:pPr>
              <a:buClr>
                <a:srgbClr val="FF6600"/>
              </a:buClr>
            </a:pPr>
            <a:r>
              <a:rPr lang="es-ES" sz="2000" b="1" dirty="0">
                <a:solidFill>
                  <a:srgbClr val="017872"/>
                </a:solidFill>
                <a:latin typeface="Garamond" panose="02020404030301010803" pitchFamily="18" charset="0"/>
              </a:rPr>
              <a:t/>
            </a:r>
            <a:br>
              <a:rPr lang="es-ES" sz="2000" b="1" dirty="0">
                <a:solidFill>
                  <a:srgbClr val="017872"/>
                </a:solidFill>
                <a:latin typeface="Garamond" panose="02020404030301010803" pitchFamily="18" charset="0"/>
              </a:rPr>
            </a:br>
            <a:r>
              <a:rPr lang="es-ES" sz="2000" b="1" dirty="0" smtClean="0">
                <a:solidFill>
                  <a:srgbClr val="017872"/>
                </a:solidFill>
                <a:latin typeface="Century Gothic" panose="020B0502020202020204" pitchFamily="34" charset="0"/>
              </a:rPr>
              <a:t>¿</a:t>
            </a:r>
            <a:r>
              <a:rPr lang="es-ES" sz="2000" b="1" dirty="0">
                <a:solidFill>
                  <a:srgbClr val="017872"/>
                </a:solidFill>
                <a:latin typeface="Century Gothic" panose="020B0502020202020204" pitchFamily="34" charset="0"/>
              </a:rPr>
              <a:t>Qué debe de hacer una entidad, municipio o agencia que desea que sus clientes sean evaluados para determinar </a:t>
            </a:r>
            <a:r>
              <a:rPr lang="es-ES" sz="2000" b="1" dirty="0" smtClean="0">
                <a:solidFill>
                  <a:srgbClr val="017872"/>
                </a:solidFill>
                <a:latin typeface="Century Gothic" panose="020B0502020202020204" pitchFamily="34" charset="0"/>
              </a:rPr>
              <a:t>elegibilidad al Programa de RENTAL ASSISTANCE del Continuum of </a:t>
            </a:r>
            <a:r>
              <a:rPr lang="es-ES" sz="2000" b="1" dirty="0" err="1" smtClean="0">
                <a:solidFill>
                  <a:srgbClr val="017872"/>
                </a:solidFill>
                <a:latin typeface="Century Gothic" panose="020B0502020202020204" pitchFamily="34" charset="0"/>
              </a:rPr>
              <a:t>Care</a:t>
            </a:r>
            <a:r>
              <a:rPr lang="es-ES" sz="2000" b="1" dirty="0" smtClean="0">
                <a:solidFill>
                  <a:srgbClr val="017872"/>
                </a:solidFill>
                <a:latin typeface="Century Gothic" panose="020B0502020202020204" pitchFamily="34" charset="0"/>
              </a:rPr>
              <a:t>? </a:t>
            </a:r>
            <a:r>
              <a:rPr lang="es-ES" sz="2000" b="1" dirty="0">
                <a:solidFill>
                  <a:srgbClr val="017872"/>
                </a:solidFill>
                <a:latin typeface="Garamond" panose="02020404030301010803" pitchFamily="18" charset="0"/>
              </a:rPr>
              <a:t/>
            </a:r>
            <a:br>
              <a:rPr lang="es-ES" sz="2000" b="1" dirty="0">
                <a:solidFill>
                  <a:srgbClr val="017872"/>
                </a:solidFill>
                <a:latin typeface="Garamond" panose="02020404030301010803" pitchFamily="18" charset="0"/>
              </a:rPr>
            </a:br>
            <a:r>
              <a:rPr lang="es-ES" sz="2000" dirty="0" smtClean="0">
                <a:latin typeface="Garamond" panose="02020404030301010803" pitchFamily="18" charset="0"/>
              </a:rPr>
              <a:t>Completar </a:t>
            </a:r>
            <a:r>
              <a:rPr lang="es-ES" sz="2000" dirty="0">
                <a:latin typeface="Garamond" panose="02020404030301010803" pitchFamily="18" charset="0"/>
              </a:rPr>
              <a:t>la solicitud de ingreso al Programa de Vivienda con Apoyo del cliente. Presentar la documentación requerida del cliente: </a:t>
            </a:r>
            <a:br>
              <a:rPr lang="es-ES" sz="2000" dirty="0">
                <a:latin typeface="Garamond" panose="02020404030301010803" pitchFamily="18" charset="0"/>
              </a:rPr>
            </a:br>
            <a:r>
              <a:rPr lang="es-ES" sz="2000" dirty="0" smtClean="0">
                <a:latin typeface="Garamond" panose="02020404030301010803" pitchFamily="18" charset="0"/>
              </a:rPr>
              <a:t>	1. Certificación </a:t>
            </a:r>
            <a:r>
              <a:rPr lang="es-ES" sz="2000" dirty="0">
                <a:latin typeface="Garamond" panose="02020404030301010803" pitchFamily="18" charset="0"/>
              </a:rPr>
              <a:t>de Ingresos (Programa de Asistencia Nutricional (PAN), Bienestar Social, Beneficios de </a:t>
            </a:r>
            <a:r>
              <a:rPr lang="es-ES" sz="2000" dirty="0" smtClean="0">
                <a:latin typeface="Garamond" panose="02020404030301010803" pitchFamily="18" charset="0"/>
              </a:rPr>
              <a:t>Desempleo 	y Seguro </a:t>
            </a:r>
            <a:r>
              <a:rPr lang="es-ES" sz="2000" dirty="0">
                <a:latin typeface="Garamond" panose="02020404030301010803" pitchFamily="18" charset="0"/>
              </a:rPr>
              <a:t>Social </a:t>
            </a:r>
            <a:br>
              <a:rPr lang="es-ES" sz="2000" dirty="0">
                <a:latin typeface="Garamond" panose="02020404030301010803" pitchFamily="18" charset="0"/>
              </a:rPr>
            </a:br>
            <a:r>
              <a:rPr lang="es-ES" sz="2000" dirty="0" smtClean="0">
                <a:latin typeface="Garamond" panose="02020404030301010803" pitchFamily="18" charset="0"/>
              </a:rPr>
              <a:t>	2. </a:t>
            </a:r>
            <a:r>
              <a:rPr lang="en-US" sz="2000" dirty="0" err="1" smtClean="0">
                <a:latin typeface="Garamond" panose="02020404030301010803" pitchFamily="18" charset="0"/>
              </a:rPr>
              <a:t>Certificado</a:t>
            </a:r>
            <a:r>
              <a:rPr lang="en-US" sz="2000" dirty="0" smtClean="0">
                <a:latin typeface="Garamond" panose="02020404030301010803" pitchFamily="18" charset="0"/>
              </a:rPr>
              <a:t> </a:t>
            </a:r>
            <a:r>
              <a:rPr lang="en-US" sz="2000" dirty="0">
                <a:latin typeface="Garamond" panose="02020404030301010803" pitchFamily="18" charset="0"/>
              </a:rPr>
              <a:t>de </a:t>
            </a:r>
            <a:r>
              <a:rPr lang="en-US" sz="2000" dirty="0" err="1">
                <a:latin typeface="Garamond" panose="02020404030301010803" pitchFamily="18" charset="0"/>
              </a:rPr>
              <a:t>Antecedentes</a:t>
            </a:r>
            <a:r>
              <a:rPr lang="en-US" sz="2000" dirty="0">
                <a:latin typeface="Garamond" panose="02020404030301010803" pitchFamily="18" charset="0"/>
              </a:rPr>
              <a:t> </a:t>
            </a:r>
            <a:r>
              <a:rPr lang="en-US" sz="2000" dirty="0" err="1">
                <a:latin typeface="Garamond" panose="02020404030301010803" pitchFamily="18" charset="0"/>
              </a:rPr>
              <a:t>Penales</a:t>
            </a:r>
            <a:r>
              <a:rPr lang="en-US" sz="2000" dirty="0">
                <a:latin typeface="Garamond" panose="02020404030301010803" pitchFamily="18" charset="0"/>
              </a:rPr>
              <a:t> </a:t>
            </a:r>
            <a:br>
              <a:rPr lang="en-US" sz="2000" dirty="0">
                <a:latin typeface="Garamond" panose="02020404030301010803" pitchFamily="18" charset="0"/>
              </a:rPr>
            </a:br>
            <a:r>
              <a:rPr lang="en-US" sz="2000" dirty="0" smtClean="0">
                <a:latin typeface="Garamond" panose="02020404030301010803" pitchFamily="18" charset="0"/>
              </a:rPr>
              <a:t>	3. </a:t>
            </a:r>
            <a:r>
              <a:rPr lang="en-US" sz="2000" dirty="0" err="1" smtClean="0">
                <a:latin typeface="Garamond" panose="02020404030301010803" pitchFamily="18" charset="0"/>
              </a:rPr>
              <a:t>Identificación</a:t>
            </a:r>
            <a:r>
              <a:rPr lang="en-US" sz="2000" dirty="0" smtClean="0">
                <a:latin typeface="Garamond" panose="02020404030301010803" pitchFamily="18" charset="0"/>
              </a:rPr>
              <a:t> </a:t>
            </a:r>
            <a:r>
              <a:rPr lang="en-US" sz="2000" dirty="0">
                <a:latin typeface="Garamond" panose="02020404030301010803" pitchFamily="18" charset="0"/>
              </a:rPr>
              <a:t>con </a:t>
            </a:r>
            <a:r>
              <a:rPr lang="en-US" sz="2000" dirty="0" err="1">
                <a:latin typeface="Garamond" panose="02020404030301010803" pitchFamily="18" charset="0"/>
              </a:rPr>
              <a:t>foto</a:t>
            </a:r>
            <a:r>
              <a:rPr lang="en-US" sz="2000" dirty="0">
                <a:latin typeface="Garamond" panose="02020404030301010803" pitchFamily="18" charset="0"/>
              </a:rPr>
              <a:t> </a:t>
            </a:r>
            <a:br>
              <a:rPr lang="en-US" sz="2000" dirty="0">
                <a:latin typeface="Garamond" panose="02020404030301010803" pitchFamily="18" charset="0"/>
              </a:rPr>
            </a:br>
            <a:r>
              <a:rPr lang="en-US" sz="2000" dirty="0" smtClean="0">
                <a:latin typeface="Garamond" panose="02020404030301010803" pitchFamily="18" charset="0"/>
              </a:rPr>
              <a:t>	4. </a:t>
            </a:r>
            <a:r>
              <a:rPr lang="en-US" sz="2000" dirty="0" err="1" smtClean="0">
                <a:latin typeface="Garamond" panose="02020404030301010803" pitchFamily="18" charset="0"/>
              </a:rPr>
              <a:t>Tarjeta</a:t>
            </a:r>
            <a:r>
              <a:rPr lang="en-US" sz="2000" dirty="0" smtClean="0">
                <a:latin typeface="Garamond" panose="02020404030301010803" pitchFamily="18" charset="0"/>
              </a:rPr>
              <a:t> </a:t>
            </a:r>
            <a:r>
              <a:rPr lang="en-US" sz="2000" dirty="0">
                <a:latin typeface="Garamond" panose="02020404030301010803" pitchFamily="18" charset="0"/>
              </a:rPr>
              <a:t>de </a:t>
            </a:r>
            <a:r>
              <a:rPr lang="en-US" sz="2000" dirty="0" err="1" smtClean="0">
                <a:latin typeface="Garamond" panose="02020404030301010803" pitchFamily="18" charset="0"/>
              </a:rPr>
              <a:t>Seguro</a:t>
            </a:r>
            <a:r>
              <a:rPr lang="en-US" sz="2000" dirty="0" smtClean="0">
                <a:latin typeface="Garamond" panose="02020404030301010803" pitchFamily="18" charset="0"/>
              </a:rPr>
              <a:t> Social </a:t>
            </a:r>
            <a:r>
              <a:rPr lang="en-US" sz="2000" dirty="0">
                <a:latin typeface="Garamond" panose="02020404030301010803" pitchFamily="18" charset="0"/>
              </a:rPr>
              <a:t/>
            </a:r>
            <a:br>
              <a:rPr lang="en-US" sz="2000" dirty="0">
                <a:latin typeface="Garamond" panose="02020404030301010803" pitchFamily="18" charset="0"/>
              </a:rPr>
            </a:br>
            <a:r>
              <a:rPr lang="en-US" sz="2000" dirty="0" smtClean="0">
                <a:latin typeface="Garamond" panose="02020404030301010803" pitchFamily="18" charset="0"/>
              </a:rPr>
              <a:t>	5. </a:t>
            </a:r>
            <a:r>
              <a:rPr lang="en-US" sz="2000" dirty="0" err="1" smtClean="0">
                <a:latin typeface="Garamond" panose="02020404030301010803" pitchFamily="18" charset="0"/>
              </a:rPr>
              <a:t>Certificado</a:t>
            </a:r>
            <a:r>
              <a:rPr lang="en-US" sz="2000" dirty="0" smtClean="0">
                <a:latin typeface="Garamond" panose="02020404030301010803" pitchFamily="18" charset="0"/>
              </a:rPr>
              <a:t> </a:t>
            </a:r>
            <a:r>
              <a:rPr lang="en-US" sz="2000" dirty="0">
                <a:latin typeface="Garamond" panose="02020404030301010803" pitchFamily="18" charset="0"/>
              </a:rPr>
              <a:t>de </a:t>
            </a:r>
            <a:r>
              <a:rPr lang="en-US" sz="2000" dirty="0" err="1">
                <a:latin typeface="Garamond" panose="02020404030301010803" pitchFamily="18" charset="0"/>
              </a:rPr>
              <a:t>Nacimiento</a:t>
            </a:r>
            <a:r>
              <a:rPr lang="en-US" sz="2000" dirty="0">
                <a:latin typeface="Garamond" panose="02020404030301010803" pitchFamily="18" charset="0"/>
              </a:rPr>
              <a:t> </a:t>
            </a:r>
            <a:br>
              <a:rPr lang="en-US" sz="2000" dirty="0">
                <a:latin typeface="Garamond" panose="02020404030301010803" pitchFamily="18" charset="0"/>
              </a:rPr>
            </a:br>
            <a:r>
              <a:rPr lang="en-US" sz="2000" dirty="0" smtClean="0">
                <a:latin typeface="Garamond" panose="02020404030301010803" pitchFamily="18" charset="0"/>
              </a:rPr>
              <a:t>	6. </a:t>
            </a:r>
            <a:r>
              <a:rPr lang="es-ES" sz="2000" dirty="0" smtClean="0">
                <a:latin typeface="Garamond" panose="02020404030301010803" pitchFamily="18" charset="0"/>
              </a:rPr>
              <a:t>Radicar </a:t>
            </a:r>
            <a:r>
              <a:rPr lang="es-ES" sz="2000" dirty="0">
                <a:latin typeface="Garamond" panose="02020404030301010803" pitchFamily="18" charset="0"/>
              </a:rPr>
              <a:t>solicitud y coordinar cita </a:t>
            </a:r>
            <a:r>
              <a:rPr lang="es-ES" sz="1800" dirty="0">
                <a:latin typeface="Garamond" panose="02020404030301010803" pitchFamily="18" charset="0"/>
              </a:rPr>
              <a:t/>
            </a:r>
            <a:br>
              <a:rPr lang="es-ES" sz="1800" dirty="0">
                <a:latin typeface="Garamond" panose="02020404030301010803" pitchFamily="18" charset="0"/>
              </a:rPr>
            </a:br>
            <a:endParaRPr lang="en-US" sz="1800" dirty="0"/>
          </a:p>
        </p:txBody>
      </p:sp>
      <p:sp>
        <p:nvSpPr>
          <p:cNvPr id="3" name="Content Placeholder 2"/>
          <p:cNvSpPr>
            <a:spLocks noGrp="1"/>
          </p:cNvSpPr>
          <p:nvPr>
            <p:ph sz="half" idx="1"/>
          </p:nvPr>
        </p:nvSpPr>
        <p:spPr>
          <a:xfrm>
            <a:off x="6364388" y="4229098"/>
            <a:ext cx="1835069" cy="1891020"/>
          </a:xfrm>
        </p:spPr>
        <p:txBody>
          <a:bodyPr>
            <a:noAutofit/>
          </a:bodyPr>
          <a:lstStyle/>
          <a:p>
            <a:pPr>
              <a:buClr>
                <a:srgbClr val="FF6600"/>
              </a:buClr>
              <a:buFont typeface="Wingdings" panose="05000000000000000000" pitchFamily="2" charset="2"/>
              <a:buChar char="§"/>
            </a:pPr>
            <a:r>
              <a:rPr lang="en-US" sz="1800" b="1" dirty="0" smtClean="0">
                <a:solidFill>
                  <a:schemeClr val="bg1"/>
                </a:solidFill>
                <a:latin typeface="Garamond" panose="02020404030301010803" pitchFamily="18" charset="0"/>
              </a:rPr>
              <a:t>Toa Baja</a:t>
            </a:r>
          </a:p>
          <a:p>
            <a:pPr>
              <a:buClr>
                <a:srgbClr val="FF6600"/>
              </a:buClr>
              <a:buFont typeface="Wingdings" panose="05000000000000000000" pitchFamily="2" charset="2"/>
              <a:buChar char="§"/>
            </a:pPr>
            <a:r>
              <a:rPr lang="en-US" sz="1800" b="1" dirty="0" smtClean="0">
                <a:solidFill>
                  <a:schemeClr val="bg1"/>
                </a:solidFill>
                <a:latin typeface="Garamond" panose="02020404030301010803" pitchFamily="18" charset="0"/>
              </a:rPr>
              <a:t>San </a:t>
            </a:r>
            <a:r>
              <a:rPr lang="en-US" sz="1800" b="1" dirty="0">
                <a:solidFill>
                  <a:schemeClr val="bg1"/>
                </a:solidFill>
                <a:latin typeface="Garamond" panose="02020404030301010803" pitchFamily="18" charset="0"/>
              </a:rPr>
              <a:t>Juan </a:t>
            </a:r>
            <a:endParaRPr lang="en-US" sz="1800" dirty="0">
              <a:solidFill>
                <a:schemeClr val="bg1"/>
              </a:solidFill>
              <a:latin typeface="Garamond" panose="02020404030301010803" pitchFamily="18" charset="0"/>
            </a:endParaRPr>
          </a:p>
          <a:p>
            <a:pPr>
              <a:buClr>
                <a:srgbClr val="FF6600"/>
              </a:buClr>
              <a:buFont typeface="Wingdings" panose="05000000000000000000" pitchFamily="2" charset="2"/>
              <a:buChar char="§"/>
            </a:pPr>
            <a:r>
              <a:rPr lang="en-US" sz="1800" b="1" dirty="0">
                <a:solidFill>
                  <a:schemeClr val="bg1"/>
                </a:solidFill>
                <a:latin typeface="Garamond" panose="02020404030301010803" pitchFamily="18" charset="0"/>
              </a:rPr>
              <a:t>Arecibo </a:t>
            </a:r>
          </a:p>
          <a:p>
            <a:pPr>
              <a:buClr>
                <a:srgbClr val="FF6600"/>
              </a:buClr>
              <a:buFont typeface="Wingdings" panose="05000000000000000000" pitchFamily="2" charset="2"/>
              <a:buChar char="§"/>
            </a:pPr>
            <a:r>
              <a:rPr lang="en-US" sz="1800" b="1" dirty="0" smtClean="0">
                <a:solidFill>
                  <a:schemeClr val="bg1"/>
                </a:solidFill>
                <a:latin typeface="Garamond" panose="02020404030301010803" pitchFamily="18" charset="0"/>
              </a:rPr>
              <a:t>Vega Baja </a:t>
            </a:r>
            <a:endParaRPr lang="en-US" sz="1800" dirty="0" smtClean="0">
              <a:solidFill>
                <a:schemeClr val="bg1"/>
              </a:solidFill>
              <a:latin typeface="Garamond" panose="02020404030301010803" pitchFamily="18" charset="0"/>
            </a:endParaRPr>
          </a:p>
          <a:p>
            <a:pPr>
              <a:buClr>
                <a:srgbClr val="FF6600"/>
              </a:buClr>
              <a:buFont typeface="Wingdings" panose="05000000000000000000" pitchFamily="2" charset="2"/>
              <a:buChar char="§"/>
            </a:pPr>
            <a:r>
              <a:rPr lang="en-US" sz="1800" b="1" dirty="0" smtClean="0">
                <a:solidFill>
                  <a:schemeClr val="bg1"/>
                </a:solidFill>
                <a:latin typeface="Garamond" panose="02020404030301010803" pitchFamily="18" charset="0"/>
              </a:rPr>
              <a:t>Carolina </a:t>
            </a:r>
          </a:p>
          <a:p>
            <a:pPr>
              <a:buClr>
                <a:srgbClr val="FF6600"/>
              </a:buClr>
              <a:buFont typeface="Wingdings" panose="05000000000000000000" pitchFamily="2" charset="2"/>
              <a:buChar char="§"/>
            </a:pPr>
            <a:r>
              <a:rPr lang="en-US" sz="1800" b="1" dirty="0" err="1" smtClean="0">
                <a:solidFill>
                  <a:schemeClr val="bg1"/>
                </a:solidFill>
                <a:latin typeface="Garamond" panose="02020404030301010803" pitchFamily="18" charset="0"/>
              </a:rPr>
              <a:t>Bayamón</a:t>
            </a:r>
            <a:r>
              <a:rPr lang="en-US" sz="1800" b="1" dirty="0" smtClean="0">
                <a:solidFill>
                  <a:schemeClr val="bg1"/>
                </a:solidFill>
                <a:latin typeface="Garamond" panose="02020404030301010803" pitchFamily="18" charset="0"/>
              </a:rPr>
              <a:t> </a:t>
            </a:r>
            <a:endParaRPr lang="en-US" sz="1800" dirty="0">
              <a:solidFill>
                <a:schemeClr val="bg1"/>
              </a:solidFill>
              <a:latin typeface="Garamond" panose="02020404030301010803" pitchFamily="18" charset="0"/>
            </a:endParaRPr>
          </a:p>
        </p:txBody>
      </p:sp>
      <p:sp>
        <p:nvSpPr>
          <p:cNvPr id="6" name="Content Placeholder 5"/>
          <p:cNvSpPr>
            <a:spLocks noGrp="1"/>
          </p:cNvSpPr>
          <p:nvPr>
            <p:ph sz="half" idx="2"/>
          </p:nvPr>
        </p:nvSpPr>
        <p:spPr>
          <a:xfrm>
            <a:off x="8555996" y="4229098"/>
            <a:ext cx="1933525" cy="2087792"/>
          </a:xfrm>
        </p:spPr>
        <p:txBody>
          <a:bodyPr>
            <a:normAutofit fontScale="92500" lnSpcReduction="10000"/>
          </a:bodyPr>
          <a:lstStyle/>
          <a:p>
            <a:pPr>
              <a:buClr>
                <a:srgbClr val="FF6600"/>
              </a:buClr>
              <a:buFont typeface="Wingdings" panose="05000000000000000000" pitchFamily="2" charset="2"/>
              <a:buChar char="§"/>
            </a:pPr>
            <a:r>
              <a:rPr lang="en-US" sz="1900" b="1" dirty="0" err="1" smtClean="0">
                <a:solidFill>
                  <a:schemeClr val="bg1"/>
                </a:solidFill>
                <a:latin typeface="Garamond" panose="02020404030301010803" pitchFamily="18" charset="0"/>
              </a:rPr>
              <a:t>Barceloneta</a:t>
            </a:r>
            <a:r>
              <a:rPr lang="en-US" sz="1900" b="1" dirty="0" smtClean="0">
                <a:solidFill>
                  <a:schemeClr val="bg1"/>
                </a:solidFill>
                <a:latin typeface="Garamond" panose="02020404030301010803" pitchFamily="18" charset="0"/>
              </a:rPr>
              <a:t> </a:t>
            </a:r>
            <a:endParaRPr lang="en-US" sz="1900" dirty="0" smtClean="0">
              <a:solidFill>
                <a:schemeClr val="bg1"/>
              </a:solidFill>
              <a:latin typeface="Garamond" panose="02020404030301010803" pitchFamily="18" charset="0"/>
            </a:endParaRPr>
          </a:p>
          <a:p>
            <a:pPr>
              <a:buClr>
                <a:srgbClr val="FF6600"/>
              </a:buClr>
              <a:buFont typeface="Wingdings" panose="05000000000000000000" pitchFamily="2" charset="2"/>
              <a:buChar char="§"/>
            </a:pPr>
            <a:r>
              <a:rPr lang="en-US" sz="1900" b="1" dirty="0" err="1" smtClean="0">
                <a:solidFill>
                  <a:schemeClr val="bg1"/>
                </a:solidFill>
                <a:latin typeface="Garamond" panose="02020404030301010803" pitchFamily="18" charset="0"/>
              </a:rPr>
              <a:t>Cataño</a:t>
            </a:r>
            <a:r>
              <a:rPr lang="en-US" sz="1900" b="1" dirty="0" smtClean="0">
                <a:solidFill>
                  <a:schemeClr val="bg1"/>
                </a:solidFill>
                <a:latin typeface="Garamond" panose="02020404030301010803" pitchFamily="18" charset="0"/>
              </a:rPr>
              <a:t> </a:t>
            </a:r>
            <a:endParaRPr lang="en-US" sz="1900" dirty="0" smtClean="0">
              <a:solidFill>
                <a:schemeClr val="bg1"/>
              </a:solidFill>
              <a:latin typeface="Garamond" panose="02020404030301010803" pitchFamily="18" charset="0"/>
            </a:endParaRPr>
          </a:p>
          <a:p>
            <a:pPr>
              <a:buClr>
                <a:srgbClr val="FF6600"/>
              </a:buClr>
              <a:buFont typeface="Wingdings" panose="05000000000000000000" pitchFamily="2" charset="2"/>
              <a:buChar char="§"/>
            </a:pPr>
            <a:r>
              <a:rPr lang="en-US" sz="1900" b="1" dirty="0" smtClean="0">
                <a:solidFill>
                  <a:schemeClr val="bg1"/>
                </a:solidFill>
                <a:latin typeface="Garamond" panose="02020404030301010803" pitchFamily="18" charset="0"/>
              </a:rPr>
              <a:t>Florida </a:t>
            </a:r>
            <a:endParaRPr lang="en-US" sz="1900" dirty="0" smtClean="0">
              <a:solidFill>
                <a:schemeClr val="bg1"/>
              </a:solidFill>
              <a:latin typeface="Garamond" panose="02020404030301010803" pitchFamily="18" charset="0"/>
            </a:endParaRPr>
          </a:p>
          <a:p>
            <a:pPr>
              <a:buClr>
                <a:srgbClr val="FF6600"/>
              </a:buClr>
              <a:buFont typeface="Wingdings" panose="05000000000000000000" pitchFamily="2" charset="2"/>
              <a:buChar char="§"/>
            </a:pPr>
            <a:r>
              <a:rPr lang="en-US" sz="1900" b="1" dirty="0" err="1" smtClean="0">
                <a:solidFill>
                  <a:schemeClr val="bg1"/>
                </a:solidFill>
                <a:latin typeface="Garamond" panose="02020404030301010803" pitchFamily="18" charset="0"/>
              </a:rPr>
              <a:t>Orocovis</a:t>
            </a:r>
            <a:r>
              <a:rPr lang="en-US" sz="1900" b="1" dirty="0" smtClean="0">
                <a:solidFill>
                  <a:schemeClr val="bg1"/>
                </a:solidFill>
                <a:latin typeface="Garamond" panose="02020404030301010803" pitchFamily="18" charset="0"/>
              </a:rPr>
              <a:t> </a:t>
            </a:r>
          </a:p>
          <a:p>
            <a:pPr>
              <a:buClr>
                <a:srgbClr val="FF6600"/>
              </a:buClr>
              <a:buFont typeface="Wingdings" panose="05000000000000000000" pitchFamily="2" charset="2"/>
              <a:buChar char="§"/>
            </a:pPr>
            <a:r>
              <a:rPr lang="en-US" sz="1900" b="1" dirty="0" err="1" smtClean="0">
                <a:solidFill>
                  <a:schemeClr val="bg1"/>
                </a:solidFill>
                <a:latin typeface="Garamond" panose="02020404030301010803" pitchFamily="18" charset="0"/>
              </a:rPr>
              <a:t>Camuy</a:t>
            </a:r>
            <a:r>
              <a:rPr lang="en-US" sz="1900" b="1" dirty="0" smtClean="0">
                <a:solidFill>
                  <a:schemeClr val="bg1"/>
                </a:solidFill>
                <a:latin typeface="Garamond" panose="02020404030301010803" pitchFamily="18" charset="0"/>
              </a:rPr>
              <a:t> </a:t>
            </a:r>
          </a:p>
          <a:p>
            <a:pPr>
              <a:buClr>
                <a:srgbClr val="FF6600"/>
              </a:buClr>
              <a:buFont typeface="Wingdings" panose="05000000000000000000" pitchFamily="2" charset="2"/>
              <a:buChar char="§"/>
            </a:pPr>
            <a:r>
              <a:rPr lang="en-US" sz="1900" b="1" dirty="0" err="1" smtClean="0">
                <a:solidFill>
                  <a:schemeClr val="bg1"/>
                </a:solidFill>
                <a:latin typeface="Garamond" panose="02020404030301010803" pitchFamily="18" charset="0"/>
              </a:rPr>
              <a:t>Barranquitas</a:t>
            </a:r>
            <a:r>
              <a:rPr lang="en-US" sz="1900" b="1" dirty="0" smtClean="0">
                <a:solidFill>
                  <a:schemeClr val="bg1"/>
                </a:solidFill>
                <a:latin typeface="Garamond" panose="02020404030301010803" pitchFamily="18" charset="0"/>
              </a:rPr>
              <a:t> </a:t>
            </a:r>
            <a:endParaRPr lang="en-US" sz="1900" dirty="0" smtClean="0">
              <a:solidFill>
                <a:schemeClr val="bg1"/>
              </a:solidFill>
              <a:latin typeface="Garamond" panose="02020404030301010803" pitchFamily="18" charset="0"/>
            </a:endParaRPr>
          </a:p>
          <a:p>
            <a:pPr marL="0" indent="0">
              <a:buNone/>
            </a:pPr>
            <a:endParaRPr lang="en-US" dirty="0" smtClean="0">
              <a:latin typeface="Garamond" panose="02020404030301010803" pitchFamily="18" charset="0"/>
            </a:endParaRPr>
          </a:p>
          <a:p>
            <a:pPr marL="0" indent="0">
              <a:buNone/>
            </a:pPr>
            <a:endParaRPr lang="en-US" dirty="0"/>
          </a:p>
        </p:txBody>
      </p:sp>
      <p:sp>
        <p:nvSpPr>
          <p:cNvPr id="7" name="Rectangle 6"/>
          <p:cNvSpPr/>
          <p:nvPr/>
        </p:nvSpPr>
        <p:spPr>
          <a:xfrm>
            <a:off x="745821" y="3850799"/>
            <a:ext cx="10968288" cy="369332"/>
          </a:xfrm>
          <a:prstGeom prst="rect">
            <a:avLst/>
          </a:prstGeom>
        </p:spPr>
        <p:txBody>
          <a:bodyPr wrap="square">
            <a:spAutoFit/>
          </a:bodyPr>
          <a:lstStyle/>
          <a:p>
            <a:r>
              <a:rPr lang="es-ES" b="1" dirty="0">
                <a:solidFill>
                  <a:srgbClr val="CE8B3F"/>
                </a:solidFill>
                <a:latin typeface="Century Gothic" panose="020B0502020202020204" pitchFamily="34" charset="0"/>
              </a:rPr>
              <a:t>Pueblos que comprenden el </a:t>
            </a:r>
            <a:r>
              <a:rPr lang="es-ES" b="1" dirty="0" smtClean="0">
                <a:solidFill>
                  <a:srgbClr val="CE8B3F"/>
                </a:solidFill>
                <a:latin typeface="Century Gothic" panose="020B0502020202020204" pitchFamily="34" charset="0"/>
              </a:rPr>
              <a:t>Continuum of </a:t>
            </a:r>
            <a:r>
              <a:rPr lang="es-ES" b="1" dirty="0" err="1" smtClean="0">
                <a:solidFill>
                  <a:srgbClr val="CE8B3F"/>
                </a:solidFill>
                <a:latin typeface="Century Gothic" panose="020B0502020202020204" pitchFamily="34" charset="0"/>
              </a:rPr>
              <a:t>Care</a:t>
            </a:r>
            <a:r>
              <a:rPr lang="es-ES" b="1" dirty="0" smtClean="0">
                <a:solidFill>
                  <a:srgbClr val="CE8B3F"/>
                </a:solidFill>
                <a:latin typeface="Century Gothic" panose="020B0502020202020204" pitchFamily="34" charset="0"/>
              </a:rPr>
              <a:t> del </a:t>
            </a:r>
            <a:r>
              <a:rPr lang="es-ES" b="1" dirty="0">
                <a:solidFill>
                  <a:srgbClr val="CE8B3F"/>
                </a:solidFill>
                <a:latin typeface="Century Gothic" panose="020B0502020202020204" pitchFamily="34" charset="0"/>
              </a:rPr>
              <a:t>Estado y en los cuales ofrecemos servicios: </a:t>
            </a:r>
            <a:endParaRPr lang="es-ES" dirty="0">
              <a:solidFill>
                <a:srgbClr val="CE8B3F"/>
              </a:solidFill>
              <a:latin typeface="Century Gothic" panose="020B0502020202020204" pitchFamily="34" charset="0"/>
            </a:endParaRPr>
          </a:p>
        </p:txBody>
      </p:sp>
      <p:sp>
        <p:nvSpPr>
          <p:cNvPr id="8" name="Content Placeholder 2"/>
          <p:cNvSpPr txBox="1">
            <a:spLocks/>
          </p:cNvSpPr>
          <p:nvPr/>
        </p:nvSpPr>
        <p:spPr>
          <a:xfrm>
            <a:off x="1400651" y="4229098"/>
            <a:ext cx="2539678" cy="22382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F6600"/>
              </a:buClr>
              <a:buFont typeface="Wingdings" panose="05000000000000000000" pitchFamily="2" charset="2"/>
              <a:buChar char="§"/>
            </a:pPr>
            <a:r>
              <a:rPr lang="en-US" sz="1800" b="1" dirty="0" err="1" smtClean="0">
                <a:solidFill>
                  <a:schemeClr val="bg1"/>
                </a:solidFill>
                <a:latin typeface="Garamond" panose="02020404030301010803" pitchFamily="18" charset="0"/>
              </a:rPr>
              <a:t>Aibonito</a:t>
            </a:r>
            <a:r>
              <a:rPr lang="en-US" sz="1800" b="1" dirty="0" smtClean="0">
                <a:solidFill>
                  <a:schemeClr val="bg1"/>
                </a:solidFill>
                <a:latin typeface="Garamond" panose="02020404030301010803" pitchFamily="18" charset="0"/>
              </a:rPr>
              <a:t> </a:t>
            </a:r>
          </a:p>
          <a:p>
            <a:pPr>
              <a:buClr>
                <a:srgbClr val="FF6600"/>
              </a:buClr>
              <a:buFont typeface="Wingdings" panose="05000000000000000000" pitchFamily="2" charset="2"/>
              <a:buChar char="§"/>
            </a:pPr>
            <a:r>
              <a:rPr lang="en-US" sz="1800" b="1" dirty="0" smtClean="0">
                <a:solidFill>
                  <a:schemeClr val="bg1"/>
                </a:solidFill>
                <a:latin typeface="Garamond" panose="02020404030301010803" pitchFamily="18" charset="0"/>
              </a:rPr>
              <a:t>Vega Alta 	</a:t>
            </a:r>
            <a:endParaRPr lang="en-US" sz="1800" dirty="0" smtClean="0">
              <a:solidFill>
                <a:schemeClr val="bg1"/>
              </a:solidFill>
              <a:latin typeface="Garamond" panose="02020404030301010803" pitchFamily="18" charset="0"/>
            </a:endParaRPr>
          </a:p>
          <a:p>
            <a:pPr>
              <a:buClr>
                <a:srgbClr val="FF6600"/>
              </a:buClr>
              <a:buFont typeface="Wingdings" panose="05000000000000000000" pitchFamily="2" charset="2"/>
              <a:buChar char="§"/>
            </a:pPr>
            <a:r>
              <a:rPr lang="en-US" sz="1800" b="1" dirty="0" err="1" smtClean="0">
                <a:solidFill>
                  <a:schemeClr val="bg1"/>
                </a:solidFill>
                <a:latin typeface="Garamond" panose="02020404030301010803" pitchFamily="18" charset="0"/>
              </a:rPr>
              <a:t>Corozal</a:t>
            </a:r>
            <a:r>
              <a:rPr lang="en-US" sz="1800" b="1" dirty="0" smtClean="0">
                <a:solidFill>
                  <a:schemeClr val="bg1"/>
                </a:solidFill>
                <a:latin typeface="Garamond" panose="02020404030301010803" pitchFamily="18" charset="0"/>
              </a:rPr>
              <a:t> </a:t>
            </a:r>
          </a:p>
          <a:p>
            <a:pPr>
              <a:buClr>
                <a:srgbClr val="FF6600"/>
              </a:buClr>
              <a:buFont typeface="Wingdings" panose="05000000000000000000" pitchFamily="2" charset="2"/>
              <a:buChar char="§"/>
            </a:pPr>
            <a:r>
              <a:rPr lang="en-US" sz="1800" b="1" dirty="0" err="1" smtClean="0">
                <a:solidFill>
                  <a:schemeClr val="bg1"/>
                </a:solidFill>
                <a:latin typeface="Garamond" panose="02020404030301010803" pitchFamily="18" charset="0"/>
              </a:rPr>
              <a:t>Ciales</a:t>
            </a:r>
            <a:r>
              <a:rPr lang="en-US" sz="1800" b="1" dirty="0" smtClean="0">
                <a:solidFill>
                  <a:schemeClr val="bg1"/>
                </a:solidFill>
                <a:latin typeface="Garamond" panose="02020404030301010803" pitchFamily="18" charset="0"/>
              </a:rPr>
              <a:t> </a:t>
            </a:r>
            <a:endParaRPr lang="en-US" sz="1800" dirty="0" smtClean="0">
              <a:solidFill>
                <a:schemeClr val="bg1"/>
              </a:solidFill>
              <a:latin typeface="Garamond" panose="02020404030301010803" pitchFamily="18" charset="0"/>
            </a:endParaRPr>
          </a:p>
          <a:p>
            <a:pPr>
              <a:buClr>
                <a:srgbClr val="FF6600"/>
              </a:buClr>
              <a:buFont typeface="Wingdings" panose="05000000000000000000" pitchFamily="2" charset="2"/>
              <a:buChar char="§"/>
            </a:pPr>
            <a:r>
              <a:rPr lang="en-US" sz="1800" b="1" dirty="0" err="1" smtClean="0">
                <a:solidFill>
                  <a:schemeClr val="bg1"/>
                </a:solidFill>
                <a:latin typeface="Garamond" panose="02020404030301010803" pitchFamily="18" charset="0"/>
              </a:rPr>
              <a:t>Morovis</a:t>
            </a:r>
            <a:r>
              <a:rPr lang="en-US" sz="1800" b="1" dirty="0" smtClean="0">
                <a:solidFill>
                  <a:schemeClr val="bg1"/>
                </a:solidFill>
                <a:latin typeface="Garamond" panose="02020404030301010803" pitchFamily="18" charset="0"/>
              </a:rPr>
              <a:t> </a:t>
            </a:r>
          </a:p>
          <a:p>
            <a:pPr>
              <a:buClr>
                <a:srgbClr val="FF6600"/>
              </a:buClr>
              <a:buFont typeface="Wingdings" panose="05000000000000000000" pitchFamily="2" charset="2"/>
              <a:buChar char="§"/>
            </a:pPr>
            <a:r>
              <a:rPr lang="en-US" sz="1800" b="1" dirty="0" smtClean="0">
                <a:solidFill>
                  <a:schemeClr val="bg1"/>
                </a:solidFill>
                <a:latin typeface="Garamond" panose="02020404030301010803" pitchFamily="18" charset="0"/>
              </a:rPr>
              <a:t>Guaynabo </a:t>
            </a:r>
            <a:endParaRPr lang="en-US" sz="1800" dirty="0" smtClean="0">
              <a:solidFill>
                <a:schemeClr val="bg1"/>
              </a:solidFill>
              <a:latin typeface="Garamond" panose="02020404030301010803" pitchFamily="18" charset="0"/>
            </a:endParaRPr>
          </a:p>
        </p:txBody>
      </p:sp>
      <p:sp>
        <p:nvSpPr>
          <p:cNvPr id="9" name="Content Placeholder 5"/>
          <p:cNvSpPr txBox="1">
            <a:spLocks/>
          </p:cNvSpPr>
          <p:nvPr/>
        </p:nvSpPr>
        <p:spPr>
          <a:xfrm>
            <a:off x="4048451" y="4203906"/>
            <a:ext cx="1708747" cy="23920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F6600"/>
              </a:buClr>
              <a:buFont typeface="Wingdings" panose="05000000000000000000" pitchFamily="2" charset="2"/>
              <a:buChar char="§"/>
            </a:pPr>
            <a:r>
              <a:rPr lang="en-US" sz="1800" b="1" dirty="0" smtClean="0">
                <a:solidFill>
                  <a:schemeClr val="bg1"/>
                </a:solidFill>
                <a:latin typeface="Garamond" panose="02020404030301010803" pitchFamily="18" charset="0"/>
              </a:rPr>
              <a:t>Dorado </a:t>
            </a:r>
          </a:p>
          <a:p>
            <a:pPr>
              <a:buClr>
                <a:srgbClr val="FF6600"/>
              </a:buClr>
              <a:buFont typeface="Wingdings" panose="05000000000000000000" pitchFamily="2" charset="2"/>
              <a:buChar char="§"/>
            </a:pPr>
            <a:r>
              <a:rPr lang="en-US" sz="1800" b="1" dirty="0" err="1" smtClean="0">
                <a:solidFill>
                  <a:schemeClr val="bg1"/>
                </a:solidFill>
                <a:latin typeface="Garamond" panose="02020404030301010803" pitchFamily="18" charset="0"/>
              </a:rPr>
              <a:t>Comerio</a:t>
            </a:r>
            <a:r>
              <a:rPr lang="en-US" sz="1800" b="1" dirty="0" smtClean="0">
                <a:solidFill>
                  <a:schemeClr val="bg1"/>
                </a:solidFill>
                <a:latin typeface="Garamond" panose="02020404030301010803" pitchFamily="18" charset="0"/>
              </a:rPr>
              <a:t> </a:t>
            </a:r>
            <a:endParaRPr lang="en-US" sz="1800" dirty="0" smtClean="0">
              <a:solidFill>
                <a:schemeClr val="bg1"/>
              </a:solidFill>
              <a:latin typeface="Garamond" panose="02020404030301010803" pitchFamily="18" charset="0"/>
            </a:endParaRPr>
          </a:p>
          <a:p>
            <a:pPr>
              <a:buClr>
                <a:srgbClr val="FF6600"/>
              </a:buClr>
              <a:buFont typeface="Wingdings" panose="05000000000000000000" pitchFamily="2" charset="2"/>
              <a:buChar char="§"/>
            </a:pPr>
            <a:r>
              <a:rPr lang="en-US" sz="1800" b="1" dirty="0" err="1" smtClean="0">
                <a:solidFill>
                  <a:schemeClr val="bg1"/>
                </a:solidFill>
                <a:latin typeface="Garamond" panose="02020404030301010803" pitchFamily="18" charset="0"/>
              </a:rPr>
              <a:t>Naranjito</a:t>
            </a:r>
            <a:r>
              <a:rPr lang="en-US" sz="1800" b="1" dirty="0" smtClean="0">
                <a:solidFill>
                  <a:schemeClr val="bg1"/>
                </a:solidFill>
                <a:latin typeface="Garamond" panose="02020404030301010803" pitchFamily="18" charset="0"/>
              </a:rPr>
              <a:t> </a:t>
            </a:r>
          </a:p>
          <a:p>
            <a:pPr>
              <a:buClr>
                <a:srgbClr val="FF6600"/>
              </a:buClr>
              <a:buFont typeface="Wingdings" panose="05000000000000000000" pitchFamily="2" charset="2"/>
              <a:buChar char="§"/>
            </a:pPr>
            <a:r>
              <a:rPr lang="en-US" sz="1800" b="1" dirty="0" err="1" smtClean="0">
                <a:solidFill>
                  <a:schemeClr val="bg1"/>
                </a:solidFill>
                <a:latin typeface="Garamond" panose="02020404030301010803" pitchFamily="18" charset="0"/>
              </a:rPr>
              <a:t>Lares</a:t>
            </a:r>
            <a:r>
              <a:rPr lang="en-US" sz="1800" b="1" dirty="0" smtClean="0">
                <a:solidFill>
                  <a:schemeClr val="bg1"/>
                </a:solidFill>
                <a:latin typeface="Garamond" panose="02020404030301010803" pitchFamily="18" charset="0"/>
              </a:rPr>
              <a:t> </a:t>
            </a:r>
            <a:endParaRPr lang="en-US" sz="1800" dirty="0" smtClean="0">
              <a:solidFill>
                <a:schemeClr val="bg1"/>
              </a:solidFill>
              <a:latin typeface="Garamond" panose="02020404030301010803" pitchFamily="18" charset="0"/>
            </a:endParaRPr>
          </a:p>
          <a:p>
            <a:pPr>
              <a:buClr>
                <a:srgbClr val="FF6600"/>
              </a:buClr>
              <a:buFont typeface="Wingdings" panose="05000000000000000000" pitchFamily="2" charset="2"/>
              <a:buChar char="§"/>
            </a:pPr>
            <a:r>
              <a:rPr lang="en-US" sz="1800" b="1" dirty="0" err="1" smtClean="0">
                <a:solidFill>
                  <a:schemeClr val="bg1"/>
                </a:solidFill>
                <a:latin typeface="Garamond" panose="02020404030301010803" pitchFamily="18" charset="0"/>
              </a:rPr>
              <a:t>Utuado</a:t>
            </a:r>
            <a:r>
              <a:rPr lang="en-US" sz="1800" b="1" dirty="0" smtClean="0">
                <a:solidFill>
                  <a:schemeClr val="bg1"/>
                </a:solidFill>
                <a:latin typeface="Garamond" panose="02020404030301010803" pitchFamily="18" charset="0"/>
              </a:rPr>
              <a:t> </a:t>
            </a:r>
          </a:p>
          <a:p>
            <a:pPr>
              <a:buClr>
                <a:srgbClr val="FF6600"/>
              </a:buClr>
              <a:buFont typeface="Wingdings" panose="05000000000000000000" pitchFamily="2" charset="2"/>
              <a:buChar char="§"/>
            </a:pPr>
            <a:r>
              <a:rPr lang="en-US" sz="1800" b="1" dirty="0" smtClean="0">
                <a:solidFill>
                  <a:schemeClr val="bg1"/>
                </a:solidFill>
                <a:latin typeface="Garamond" panose="02020404030301010803" pitchFamily="18" charset="0"/>
              </a:rPr>
              <a:t>Toa Alta </a:t>
            </a:r>
            <a:endParaRPr lang="en-US" sz="1800" dirty="0" smtClean="0">
              <a:solidFill>
                <a:schemeClr val="bg1"/>
              </a:solidFill>
              <a:latin typeface="Garamond" panose="02020404030301010803" pitchFamily="18" charset="0"/>
            </a:endParaRPr>
          </a:p>
          <a:p>
            <a:pPr>
              <a:buClr>
                <a:srgbClr val="FF6600"/>
              </a:buClr>
              <a:buFont typeface="Wingdings" panose="05000000000000000000" pitchFamily="2" charset="2"/>
              <a:buChar char="§"/>
            </a:pPr>
            <a:endParaRPr lang="en-US" dirty="0"/>
          </a:p>
        </p:txBody>
      </p:sp>
      <p:sp>
        <p:nvSpPr>
          <p:cNvPr id="10" name="Title 1"/>
          <p:cNvSpPr txBox="1">
            <a:spLocks/>
          </p:cNvSpPr>
          <p:nvPr/>
        </p:nvSpPr>
        <p:spPr>
          <a:xfrm>
            <a:off x="325489" y="175922"/>
            <a:ext cx="10547957" cy="742759"/>
          </a:xfrm>
          <a:prstGeom prst="rect">
            <a:avLst/>
          </a:prstGeom>
          <a:no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cap="all" dirty="0" smtClean="0">
                <a:solidFill>
                  <a:srgbClr val="017872"/>
                </a:solidFill>
                <a:latin typeface="Century Gothic" panose="020B0502020202020204" pitchFamily="34" charset="0"/>
              </a:rPr>
              <a:t>Rental Assistance</a:t>
            </a:r>
            <a:r>
              <a:rPr lang="en-US" sz="3600" b="1" dirty="0" smtClean="0">
                <a:solidFill>
                  <a:srgbClr val="017872"/>
                </a:solidFill>
                <a:latin typeface="Century Gothic" panose="020B0502020202020204" pitchFamily="34" charset="0"/>
              </a:rPr>
              <a:t/>
            </a:r>
            <a:br>
              <a:rPr lang="en-US" sz="3600" b="1" dirty="0" smtClean="0">
                <a:solidFill>
                  <a:srgbClr val="017872"/>
                </a:solidFill>
                <a:latin typeface="Century Gothic" panose="020B0502020202020204" pitchFamily="34" charset="0"/>
              </a:rPr>
            </a:br>
            <a:r>
              <a:rPr lang="en-US" sz="2000" b="1" dirty="0" err="1" smtClean="0">
                <a:solidFill>
                  <a:srgbClr val="CE8B3F"/>
                </a:solidFill>
                <a:latin typeface="Century Gothic" panose="020B0502020202020204" pitchFamily="34" charset="0"/>
              </a:rPr>
              <a:t>CoC</a:t>
            </a:r>
            <a:r>
              <a:rPr lang="en-US" sz="2000" b="1" dirty="0" smtClean="0">
                <a:solidFill>
                  <a:srgbClr val="CE8B3F"/>
                </a:solidFill>
                <a:latin typeface="Century Gothic" panose="020B0502020202020204" pitchFamily="34" charset="0"/>
              </a:rPr>
              <a:t> Continuum of Care</a:t>
            </a:r>
            <a:endParaRPr lang="en-US" sz="2000" b="1" dirty="0">
              <a:solidFill>
                <a:srgbClr val="CE8B3F"/>
              </a:solidFill>
              <a:latin typeface="Century Gothic" panose="020B0502020202020204" pitchFamily="34" charset="0"/>
            </a:endParaRPr>
          </a:p>
        </p:txBody>
      </p:sp>
    </p:spTree>
    <p:extLst>
      <p:ext uri="{BB962C8B-B14F-4D97-AF65-F5344CB8AC3E}">
        <p14:creationId xmlns:p14="http://schemas.microsoft.com/office/powerpoint/2010/main" val="11875365"/>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p:cNvSpPr/>
          <p:nvPr/>
        </p:nvSpPr>
        <p:spPr>
          <a:xfrm>
            <a:off x="8058150" y="-1638300"/>
            <a:ext cx="5772150" cy="9715500"/>
          </a:xfrm>
          <a:custGeom>
            <a:avLst/>
            <a:gdLst>
              <a:gd name="connsiteX0" fmla="*/ 19050 w 5772150"/>
              <a:gd name="connsiteY0" fmla="*/ 1771650 h 9715500"/>
              <a:gd name="connsiteX1" fmla="*/ 742950 w 5772150"/>
              <a:gd name="connsiteY1" fmla="*/ 1581150 h 9715500"/>
              <a:gd name="connsiteX2" fmla="*/ 1504950 w 5772150"/>
              <a:gd name="connsiteY2" fmla="*/ 1676400 h 9715500"/>
              <a:gd name="connsiteX3" fmla="*/ 2266950 w 5772150"/>
              <a:gd name="connsiteY3" fmla="*/ 1847850 h 9715500"/>
              <a:gd name="connsiteX4" fmla="*/ 2819400 w 5772150"/>
              <a:gd name="connsiteY4" fmla="*/ 2381250 h 9715500"/>
              <a:gd name="connsiteX5" fmla="*/ 2857500 w 5772150"/>
              <a:gd name="connsiteY5" fmla="*/ 3028950 h 9715500"/>
              <a:gd name="connsiteX6" fmla="*/ 2705100 w 5772150"/>
              <a:gd name="connsiteY6" fmla="*/ 3695700 h 9715500"/>
              <a:gd name="connsiteX7" fmla="*/ 2305050 w 5772150"/>
              <a:gd name="connsiteY7" fmla="*/ 4191000 h 9715500"/>
              <a:gd name="connsiteX8" fmla="*/ 1371600 w 5772150"/>
              <a:gd name="connsiteY8" fmla="*/ 4457700 h 9715500"/>
              <a:gd name="connsiteX9" fmla="*/ 952500 w 5772150"/>
              <a:gd name="connsiteY9" fmla="*/ 4533900 h 9715500"/>
              <a:gd name="connsiteX10" fmla="*/ 1828800 w 5772150"/>
              <a:gd name="connsiteY10" fmla="*/ 4724400 h 9715500"/>
              <a:gd name="connsiteX11" fmla="*/ 2762250 w 5772150"/>
              <a:gd name="connsiteY11" fmla="*/ 5048250 h 9715500"/>
              <a:gd name="connsiteX12" fmla="*/ 3105150 w 5772150"/>
              <a:gd name="connsiteY12" fmla="*/ 5867400 h 9715500"/>
              <a:gd name="connsiteX13" fmla="*/ 3162300 w 5772150"/>
              <a:gd name="connsiteY13" fmla="*/ 6667500 h 9715500"/>
              <a:gd name="connsiteX14" fmla="*/ 2895600 w 5772150"/>
              <a:gd name="connsiteY14" fmla="*/ 7639050 h 9715500"/>
              <a:gd name="connsiteX15" fmla="*/ 2228850 w 5772150"/>
              <a:gd name="connsiteY15" fmla="*/ 8039100 h 9715500"/>
              <a:gd name="connsiteX16" fmla="*/ 1352550 w 5772150"/>
              <a:gd name="connsiteY16" fmla="*/ 8572500 h 9715500"/>
              <a:gd name="connsiteX17" fmla="*/ 2781300 w 5772150"/>
              <a:gd name="connsiteY17" fmla="*/ 9163050 h 9715500"/>
              <a:gd name="connsiteX18" fmla="*/ 5295900 w 5772150"/>
              <a:gd name="connsiteY18" fmla="*/ 9715500 h 9715500"/>
              <a:gd name="connsiteX19" fmla="*/ 5772150 w 5772150"/>
              <a:gd name="connsiteY19" fmla="*/ 3390900 h 9715500"/>
              <a:gd name="connsiteX20" fmla="*/ 4457700 w 5772150"/>
              <a:gd name="connsiteY20" fmla="*/ 533400 h 9715500"/>
              <a:gd name="connsiteX21" fmla="*/ 781050 w 5772150"/>
              <a:gd name="connsiteY21" fmla="*/ 0 h 9715500"/>
              <a:gd name="connsiteX22" fmla="*/ 0 w 5772150"/>
              <a:gd name="connsiteY22" fmla="*/ 781050 h 971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72150" h="9715500">
                <a:moveTo>
                  <a:pt x="19050" y="1771650"/>
                </a:moveTo>
                <a:lnTo>
                  <a:pt x="742950" y="1581150"/>
                </a:lnTo>
                <a:lnTo>
                  <a:pt x="1504950" y="1676400"/>
                </a:lnTo>
                <a:lnTo>
                  <a:pt x="2266950" y="1847850"/>
                </a:lnTo>
                <a:lnTo>
                  <a:pt x="2819400" y="2381250"/>
                </a:lnTo>
                <a:lnTo>
                  <a:pt x="2857500" y="3028950"/>
                </a:lnTo>
                <a:lnTo>
                  <a:pt x="2705100" y="3695700"/>
                </a:lnTo>
                <a:lnTo>
                  <a:pt x="2305050" y="4191000"/>
                </a:lnTo>
                <a:lnTo>
                  <a:pt x="1371600" y="4457700"/>
                </a:lnTo>
                <a:lnTo>
                  <a:pt x="952500" y="4533900"/>
                </a:lnTo>
                <a:lnTo>
                  <a:pt x="1828800" y="4724400"/>
                </a:lnTo>
                <a:lnTo>
                  <a:pt x="2762250" y="5048250"/>
                </a:lnTo>
                <a:lnTo>
                  <a:pt x="3105150" y="5867400"/>
                </a:lnTo>
                <a:lnTo>
                  <a:pt x="3162300" y="6667500"/>
                </a:lnTo>
                <a:lnTo>
                  <a:pt x="2895600" y="7639050"/>
                </a:lnTo>
                <a:lnTo>
                  <a:pt x="2228850" y="8039100"/>
                </a:lnTo>
                <a:lnTo>
                  <a:pt x="1352550" y="8572500"/>
                </a:lnTo>
                <a:lnTo>
                  <a:pt x="2781300" y="9163050"/>
                </a:lnTo>
                <a:lnTo>
                  <a:pt x="5295900" y="9715500"/>
                </a:lnTo>
                <a:lnTo>
                  <a:pt x="5772150" y="3390900"/>
                </a:lnTo>
                <a:lnTo>
                  <a:pt x="4457700" y="533400"/>
                </a:lnTo>
                <a:lnTo>
                  <a:pt x="781050" y="0"/>
                </a:lnTo>
                <a:lnTo>
                  <a:pt x="0" y="781050"/>
                </a:lnTo>
              </a:path>
            </a:pathLst>
          </a:cu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27224" t="4636" r="23818" b="41328"/>
          <a:stretch/>
        </p:blipFill>
        <p:spPr>
          <a:xfrm>
            <a:off x="5755443" y="2723502"/>
            <a:ext cx="1390651" cy="1227915"/>
          </a:xfrm>
          <a:prstGeom prst="rect">
            <a:avLst/>
          </a:prstGeom>
        </p:spPr>
      </p:pic>
      <p:sp>
        <p:nvSpPr>
          <p:cNvPr id="12" name="Content Placeholder 5"/>
          <p:cNvSpPr>
            <a:spLocks noGrp="1"/>
          </p:cNvSpPr>
          <p:nvPr>
            <p:ph sz="quarter" idx="4"/>
          </p:nvPr>
        </p:nvSpPr>
        <p:spPr>
          <a:xfrm>
            <a:off x="3973475" y="438279"/>
            <a:ext cx="5183188" cy="3684588"/>
          </a:xfrm>
        </p:spPr>
        <p:txBody>
          <a:bodyPr>
            <a:noAutofit/>
          </a:bodyPr>
          <a:lstStyle/>
          <a:p>
            <a:pPr marL="0" indent="0">
              <a:buNone/>
            </a:pPr>
            <a:r>
              <a:rPr lang="en-US" sz="80000" dirty="0" smtClean="0">
                <a:solidFill>
                  <a:srgbClr val="FF6600"/>
                </a:solidFill>
                <a:latin typeface="Century Gothic" panose="020B0502020202020204" pitchFamily="34" charset="0"/>
              </a:rPr>
              <a:t>S</a:t>
            </a:r>
            <a:endParaRPr lang="es-PR" sz="80000" dirty="0">
              <a:solidFill>
                <a:srgbClr val="FF6600"/>
              </a:solidFill>
              <a:latin typeface="Century Gothic" panose="020B0502020202020204" pitchFamily="34" charset="0"/>
            </a:endParaRPr>
          </a:p>
        </p:txBody>
      </p:sp>
      <p:sp>
        <p:nvSpPr>
          <p:cNvPr id="6" name="Content Placeholder 5"/>
          <p:cNvSpPr>
            <a:spLocks noGrp="1"/>
          </p:cNvSpPr>
          <p:nvPr>
            <p:ph sz="quarter" idx="4"/>
          </p:nvPr>
        </p:nvSpPr>
        <p:spPr>
          <a:xfrm>
            <a:off x="6291456" y="-1895652"/>
            <a:ext cx="5183188" cy="3684588"/>
          </a:xfrm>
        </p:spPr>
        <p:txBody>
          <a:bodyPr>
            <a:noAutofit/>
          </a:bodyPr>
          <a:lstStyle/>
          <a:p>
            <a:pPr marL="0" indent="0">
              <a:buNone/>
            </a:pPr>
            <a:r>
              <a:rPr lang="en-US" sz="80000" dirty="0" smtClean="0">
                <a:solidFill>
                  <a:srgbClr val="CE8B3F"/>
                </a:solidFill>
                <a:latin typeface="Century Gothic" panose="020B0502020202020204" pitchFamily="34" charset="0"/>
              </a:rPr>
              <a:t>8</a:t>
            </a:r>
            <a:endParaRPr lang="es-PR" sz="80000" dirty="0">
              <a:solidFill>
                <a:srgbClr val="CE8B3F"/>
              </a:solidFill>
              <a:latin typeface="Century Gothic" panose="020B0502020202020204" pitchFamily="34" charset="0"/>
            </a:endParaRPr>
          </a:p>
        </p:txBody>
      </p:sp>
      <p:sp>
        <p:nvSpPr>
          <p:cNvPr id="15" name="Content Placeholder 5"/>
          <p:cNvSpPr>
            <a:spLocks noGrp="1"/>
          </p:cNvSpPr>
          <p:nvPr>
            <p:ph sz="quarter" idx="4"/>
          </p:nvPr>
        </p:nvSpPr>
        <p:spPr>
          <a:xfrm>
            <a:off x="152277" y="5363464"/>
            <a:ext cx="5224941" cy="1530747"/>
          </a:xfrm>
        </p:spPr>
        <p:txBody>
          <a:bodyPr>
            <a:noAutofit/>
          </a:bodyPr>
          <a:lstStyle/>
          <a:p>
            <a:pPr marL="0" indent="0">
              <a:buNone/>
            </a:pPr>
            <a:r>
              <a:rPr lang="en-US" sz="7200" spc="80" dirty="0" err="1" smtClean="0">
                <a:solidFill>
                  <a:srgbClr val="969696"/>
                </a:solidFill>
                <a:latin typeface="Century Gothic" panose="020B0502020202020204" pitchFamily="34" charset="0"/>
              </a:rPr>
              <a:t>Sección</a:t>
            </a:r>
            <a:r>
              <a:rPr lang="en-US" sz="7200" spc="80" dirty="0" smtClean="0">
                <a:solidFill>
                  <a:srgbClr val="969696"/>
                </a:solidFill>
                <a:latin typeface="Century Gothic" panose="020B0502020202020204" pitchFamily="34" charset="0"/>
              </a:rPr>
              <a:t> 8</a:t>
            </a:r>
            <a:endParaRPr lang="es-PR" sz="7200" spc="80" dirty="0">
              <a:solidFill>
                <a:srgbClr val="969696"/>
              </a:solidFill>
              <a:latin typeface="Century Gothic" panose="020B0502020202020204" pitchFamily="34" charset="0"/>
            </a:endParaRPr>
          </a:p>
        </p:txBody>
      </p:sp>
    </p:spTree>
    <p:extLst>
      <p:ext uri="{BB962C8B-B14F-4D97-AF65-F5344CB8AC3E}">
        <p14:creationId xmlns:p14="http://schemas.microsoft.com/office/powerpoint/2010/main" val="1620659498"/>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2332643" y="-1247952"/>
            <a:ext cx="7501169" cy="5370819"/>
            <a:chOff x="2332643" y="-1247952"/>
            <a:chExt cx="7501169" cy="5370819"/>
          </a:xfrm>
        </p:grpSpPr>
        <p:sp>
          <p:nvSpPr>
            <p:cNvPr id="9" name="Content Placeholder 5"/>
            <p:cNvSpPr txBox="1">
              <a:spLocks/>
            </p:cNvSpPr>
            <p:nvPr/>
          </p:nvSpPr>
          <p:spPr>
            <a:xfrm>
              <a:off x="2332643" y="438279"/>
              <a:ext cx="5183188" cy="36845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80000" dirty="0" smtClean="0">
                  <a:solidFill>
                    <a:schemeClr val="bg1">
                      <a:lumMod val="95000"/>
                    </a:schemeClr>
                  </a:solidFill>
                  <a:latin typeface="Century Gothic" panose="020B0502020202020204" pitchFamily="34" charset="0"/>
                </a:rPr>
                <a:t>S</a:t>
              </a:r>
              <a:endParaRPr lang="es-PR" sz="80000" dirty="0">
                <a:solidFill>
                  <a:schemeClr val="bg1">
                    <a:lumMod val="95000"/>
                  </a:schemeClr>
                </a:solidFill>
                <a:latin typeface="Century Gothic" panose="020B0502020202020204" pitchFamily="34" charset="0"/>
              </a:endParaRPr>
            </a:p>
          </p:txBody>
        </p:sp>
        <p:sp>
          <p:nvSpPr>
            <p:cNvPr id="10" name="Content Placeholder 5"/>
            <p:cNvSpPr txBox="1">
              <a:spLocks/>
            </p:cNvSpPr>
            <p:nvPr/>
          </p:nvSpPr>
          <p:spPr>
            <a:xfrm>
              <a:off x="4650624" y="-1247952"/>
              <a:ext cx="5183188" cy="36845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80000" dirty="0" smtClean="0">
                  <a:solidFill>
                    <a:schemeClr val="bg1"/>
                  </a:solidFill>
                  <a:latin typeface="Century Gothic" panose="020B0502020202020204" pitchFamily="34" charset="0"/>
                </a:rPr>
                <a:t>8</a:t>
              </a:r>
              <a:endParaRPr lang="es-PR" sz="80000" dirty="0">
                <a:solidFill>
                  <a:schemeClr val="bg1"/>
                </a:solidFill>
                <a:latin typeface="Century Gothic" panose="020B0502020202020204" pitchFamily="34" charset="0"/>
              </a:endParaRPr>
            </a:p>
          </p:txBody>
        </p:sp>
      </p:gr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8766" t="1717" r="29152" b="17728"/>
          <a:stretch/>
        </p:blipFill>
        <p:spPr>
          <a:xfrm>
            <a:off x="8052178" y="-27296"/>
            <a:ext cx="4135273" cy="6915359"/>
          </a:xfrm>
          <a:prstGeom prst="rect">
            <a:avLst/>
          </a:prstGeom>
        </p:spPr>
      </p:pic>
      <p:sp>
        <p:nvSpPr>
          <p:cNvPr id="2" name="Title 1"/>
          <p:cNvSpPr>
            <a:spLocks noGrp="1"/>
          </p:cNvSpPr>
          <p:nvPr>
            <p:ph type="title"/>
          </p:nvPr>
        </p:nvSpPr>
        <p:spPr>
          <a:xfrm>
            <a:off x="562568" y="652806"/>
            <a:ext cx="6223244" cy="874342"/>
          </a:xfrm>
          <a:noFill/>
        </p:spPr>
        <p:txBody>
          <a:bodyPr>
            <a:noAutofit/>
          </a:bodyPr>
          <a:lstStyle/>
          <a:p>
            <a:r>
              <a:rPr lang="es-ES" sz="3200" b="1" dirty="0">
                <a:solidFill>
                  <a:srgbClr val="017872"/>
                </a:solidFill>
                <a:latin typeface="Century Gothic" panose="020B0502020202020204" pitchFamily="34" charset="0"/>
              </a:rPr>
              <a:t>SECCION 8 </a:t>
            </a:r>
            <a:r>
              <a:rPr lang="es-ES" sz="3200" b="1" dirty="0" smtClean="0">
                <a:solidFill>
                  <a:srgbClr val="017872"/>
                </a:solidFill>
                <a:latin typeface="Century Gothic" panose="020B0502020202020204" pitchFamily="34" charset="0"/>
              </a:rPr>
              <a:t/>
            </a:r>
            <a:br>
              <a:rPr lang="es-ES" sz="3200" b="1" dirty="0" smtClean="0">
                <a:solidFill>
                  <a:srgbClr val="017872"/>
                </a:solidFill>
                <a:latin typeface="Century Gothic" panose="020B0502020202020204" pitchFamily="34" charset="0"/>
              </a:rPr>
            </a:br>
            <a:r>
              <a:rPr lang="es-ES" sz="1800" b="1" dirty="0" smtClean="0">
                <a:solidFill>
                  <a:srgbClr val="CE8B3F"/>
                </a:solidFill>
                <a:latin typeface="Century Gothic" panose="020B0502020202020204" pitchFamily="34" charset="0"/>
              </a:rPr>
              <a:t>Programa </a:t>
            </a:r>
            <a:r>
              <a:rPr lang="es-ES" sz="1800" b="1" dirty="0">
                <a:solidFill>
                  <a:srgbClr val="CE8B3F"/>
                </a:solidFill>
                <a:latin typeface="Century Gothic" panose="020B0502020202020204" pitchFamily="34" charset="0"/>
              </a:rPr>
              <a:t>de Vales para Libre Selección de </a:t>
            </a:r>
            <a:r>
              <a:rPr lang="es-ES" sz="1800" b="1" dirty="0" smtClean="0">
                <a:solidFill>
                  <a:srgbClr val="CE8B3F"/>
                </a:solidFill>
                <a:latin typeface="Century Gothic" panose="020B0502020202020204" pitchFamily="34" charset="0"/>
              </a:rPr>
              <a:t>Vivienda</a:t>
            </a:r>
            <a:br>
              <a:rPr lang="es-ES" sz="1800" b="1" dirty="0" smtClean="0">
                <a:solidFill>
                  <a:srgbClr val="CE8B3F"/>
                </a:solidFill>
                <a:latin typeface="Century Gothic" panose="020B0502020202020204" pitchFamily="34" charset="0"/>
              </a:rPr>
            </a:br>
            <a:endParaRPr lang="en-US" sz="1800" dirty="0">
              <a:solidFill>
                <a:srgbClr val="CE8B3F"/>
              </a:solidFill>
              <a:latin typeface="Century Gothic" panose="020B0502020202020204" pitchFamily="34" charset="0"/>
            </a:endParaRPr>
          </a:p>
        </p:txBody>
      </p:sp>
      <p:sp>
        <p:nvSpPr>
          <p:cNvPr id="3" name="Content Placeholder 2"/>
          <p:cNvSpPr>
            <a:spLocks noGrp="1"/>
          </p:cNvSpPr>
          <p:nvPr>
            <p:ph idx="1"/>
          </p:nvPr>
        </p:nvSpPr>
        <p:spPr>
          <a:xfrm>
            <a:off x="562569" y="1527148"/>
            <a:ext cx="6784612" cy="4425810"/>
          </a:xfrm>
        </p:spPr>
        <p:txBody>
          <a:bodyPr>
            <a:normAutofit fontScale="92500" lnSpcReduction="10000"/>
          </a:bodyPr>
          <a:lstStyle/>
          <a:p>
            <a:pPr marL="0" indent="0" algn="just">
              <a:buNone/>
            </a:pPr>
            <a:r>
              <a:rPr lang="es-ES" sz="2400" dirty="0" smtClean="0">
                <a:latin typeface="Garamond" panose="02020404030301010803" pitchFamily="18" charset="0"/>
              </a:rPr>
              <a:t>Se </a:t>
            </a:r>
            <a:r>
              <a:rPr lang="es-ES" sz="2400" dirty="0">
                <a:latin typeface="Garamond" panose="02020404030301010803" pitchFamily="18" charset="0"/>
              </a:rPr>
              <a:t>creó bajo la Ley de Vivienda y Desarrollo Urbano y es supervisado por el Departamento de la Vivienda Federal (HUD). Este Programa es administrado, entre otros, por la Secretaría de Subsidio de Vivienda y Desarrollo Comunitario, adscrita al Departamento de la Vivienda del </a:t>
            </a:r>
            <a:r>
              <a:rPr lang="es-ES" sz="2400" dirty="0" smtClean="0">
                <a:latin typeface="Garamond" panose="02020404030301010803" pitchFamily="18" charset="0"/>
              </a:rPr>
              <a:t>Estado </a:t>
            </a:r>
            <a:r>
              <a:rPr lang="es-ES" sz="2400" dirty="0">
                <a:latin typeface="Garamond" panose="02020404030301010803" pitchFamily="18" charset="0"/>
              </a:rPr>
              <a:t>Libre Asociado de Puerto Rico. La Oficina Central y nueve oficinas regionales administran el Programa, que sirve a todos los pueblos de Puerto Rico. </a:t>
            </a:r>
            <a:endParaRPr lang="es-ES" sz="2400" dirty="0" smtClean="0">
              <a:latin typeface="Garamond" panose="02020404030301010803" pitchFamily="18" charset="0"/>
            </a:endParaRPr>
          </a:p>
          <a:p>
            <a:pPr marL="0" indent="0" algn="just">
              <a:buNone/>
            </a:pPr>
            <a:endParaRPr lang="en-US" sz="2400" dirty="0">
              <a:latin typeface="Garamond" panose="02020404030301010803" pitchFamily="18" charset="0"/>
            </a:endParaRPr>
          </a:p>
          <a:p>
            <a:pPr marL="0" indent="0" algn="just">
              <a:buNone/>
            </a:pPr>
            <a:r>
              <a:rPr lang="en-US" sz="2400" b="1" dirty="0" err="1" smtClean="0">
                <a:latin typeface="Garamond" panose="02020404030301010803" pitchFamily="18" charset="0"/>
              </a:rPr>
              <a:t>Modalidades</a:t>
            </a:r>
            <a:r>
              <a:rPr lang="en-US" sz="2400" b="1" dirty="0" smtClean="0">
                <a:latin typeface="Garamond" panose="02020404030301010803" pitchFamily="18" charset="0"/>
              </a:rPr>
              <a:t> </a:t>
            </a:r>
            <a:r>
              <a:rPr lang="en-US" sz="2400" b="1" dirty="0">
                <a:latin typeface="Garamond" panose="02020404030301010803" pitchFamily="18" charset="0"/>
              </a:rPr>
              <a:t>del </a:t>
            </a:r>
            <a:r>
              <a:rPr lang="en-US" sz="2400" b="1" dirty="0" err="1">
                <a:latin typeface="Garamond" panose="02020404030301010803" pitchFamily="18" charset="0"/>
              </a:rPr>
              <a:t>Programa</a:t>
            </a:r>
            <a:r>
              <a:rPr lang="en-US" sz="2400" b="1" dirty="0">
                <a:latin typeface="Garamond" panose="02020404030301010803" pitchFamily="18" charset="0"/>
              </a:rPr>
              <a:t> </a:t>
            </a:r>
            <a:endParaRPr lang="en-US" sz="2400" dirty="0">
              <a:latin typeface="Garamond" panose="02020404030301010803" pitchFamily="18" charset="0"/>
            </a:endParaRPr>
          </a:p>
          <a:p>
            <a:pPr algn="just">
              <a:buClr>
                <a:srgbClr val="FF6600"/>
              </a:buClr>
              <a:buFont typeface="Wingdings" panose="05000000000000000000" pitchFamily="2" charset="2"/>
              <a:buChar char="§"/>
            </a:pPr>
            <a:r>
              <a:rPr lang="en-US" sz="2400" dirty="0">
                <a:latin typeface="Garamond" panose="02020404030301010803" pitchFamily="18" charset="0"/>
              </a:rPr>
              <a:t>Vales de </a:t>
            </a:r>
            <a:r>
              <a:rPr lang="en-US" sz="2400" dirty="0" err="1">
                <a:latin typeface="Garamond" panose="02020404030301010803" pitchFamily="18" charset="0"/>
              </a:rPr>
              <a:t>asistencia</a:t>
            </a:r>
            <a:r>
              <a:rPr lang="en-US" sz="2400" dirty="0">
                <a:latin typeface="Garamond" panose="02020404030301010803" pitchFamily="18" charset="0"/>
              </a:rPr>
              <a:t> (Tenant-Based-Vouchers) </a:t>
            </a:r>
            <a:r>
              <a:rPr lang="en-US" sz="2400" dirty="0" err="1">
                <a:latin typeface="Garamond" panose="02020404030301010803" pitchFamily="18" charset="0"/>
              </a:rPr>
              <a:t>asignados</a:t>
            </a:r>
            <a:r>
              <a:rPr lang="en-US" sz="2400" dirty="0">
                <a:latin typeface="Garamond" panose="02020404030301010803" pitchFamily="18" charset="0"/>
              </a:rPr>
              <a:t> a </a:t>
            </a:r>
            <a:r>
              <a:rPr lang="en-US" sz="2400" dirty="0" err="1">
                <a:latin typeface="Garamond" panose="02020404030301010803" pitchFamily="18" charset="0"/>
              </a:rPr>
              <a:t>participantes</a:t>
            </a:r>
            <a:r>
              <a:rPr lang="en-US" sz="2400" dirty="0">
                <a:latin typeface="Garamond" panose="02020404030301010803" pitchFamily="18" charset="0"/>
              </a:rPr>
              <a:t>. </a:t>
            </a:r>
          </a:p>
          <a:p>
            <a:pPr algn="just">
              <a:buClr>
                <a:srgbClr val="FF6600"/>
              </a:buClr>
              <a:buFont typeface="Wingdings" panose="05000000000000000000" pitchFamily="2" charset="2"/>
              <a:buChar char="§"/>
            </a:pPr>
            <a:r>
              <a:rPr lang="en-US" sz="2400" dirty="0">
                <a:latin typeface="Garamond" panose="02020404030301010803" pitchFamily="18" charset="0"/>
              </a:rPr>
              <a:t>Vales de </a:t>
            </a:r>
            <a:r>
              <a:rPr lang="en-US" sz="2400" dirty="0" err="1">
                <a:latin typeface="Garamond" panose="02020404030301010803" pitchFamily="18" charset="0"/>
              </a:rPr>
              <a:t>asistencia</a:t>
            </a:r>
            <a:r>
              <a:rPr lang="en-US" sz="2400" dirty="0">
                <a:latin typeface="Garamond" panose="02020404030301010803" pitchFamily="18" charset="0"/>
              </a:rPr>
              <a:t> (Project-Based-Vouchers) </a:t>
            </a:r>
            <a:r>
              <a:rPr lang="en-US" sz="2400" dirty="0" err="1">
                <a:latin typeface="Garamond" panose="02020404030301010803" pitchFamily="18" charset="0"/>
              </a:rPr>
              <a:t>asignados</a:t>
            </a:r>
            <a:r>
              <a:rPr lang="en-US" sz="2400" dirty="0">
                <a:latin typeface="Garamond" panose="02020404030301010803" pitchFamily="18" charset="0"/>
              </a:rPr>
              <a:t> a </a:t>
            </a:r>
            <a:r>
              <a:rPr lang="en-US" sz="2400" dirty="0" err="1">
                <a:latin typeface="Garamond" panose="02020404030301010803" pitchFamily="18" charset="0"/>
              </a:rPr>
              <a:t>proyectos</a:t>
            </a:r>
            <a:r>
              <a:rPr lang="en-US" sz="2400" dirty="0">
                <a:latin typeface="Garamond" panose="02020404030301010803" pitchFamily="18" charset="0"/>
              </a:rPr>
              <a:t>. </a:t>
            </a:r>
          </a:p>
        </p:txBody>
      </p:sp>
      <p:sp>
        <p:nvSpPr>
          <p:cNvPr id="5" name="TextBox 4"/>
          <p:cNvSpPr txBox="1"/>
          <p:nvPr/>
        </p:nvSpPr>
        <p:spPr>
          <a:xfrm>
            <a:off x="9277350" y="6580286"/>
            <a:ext cx="4114800" cy="307777"/>
          </a:xfrm>
          <a:prstGeom prst="rect">
            <a:avLst/>
          </a:prstGeom>
          <a:noFill/>
        </p:spPr>
        <p:txBody>
          <a:bodyPr wrap="square" rtlCol="0">
            <a:spAutoFit/>
          </a:bodyPr>
          <a:lstStyle/>
          <a:p>
            <a:r>
              <a:rPr lang="en-US" sz="1400" spc="80" dirty="0" smtClean="0">
                <a:solidFill>
                  <a:schemeClr val="bg1"/>
                </a:solidFill>
                <a:latin typeface="Arial" panose="020B0604020202020204" pitchFamily="34" charset="0"/>
                <a:cs typeface="Arial" panose="020B0604020202020204" pitchFamily="34" charset="0"/>
              </a:rPr>
              <a:t>787-274-2527 </a:t>
            </a:r>
            <a:r>
              <a:rPr lang="en-US" sz="1400" spc="80" dirty="0" err="1" smtClean="0">
                <a:solidFill>
                  <a:schemeClr val="bg1"/>
                </a:solidFill>
                <a:latin typeface="Arial" panose="020B0604020202020204" pitchFamily="34" charset="0"/>
                <a:cs typeface="Arial" panose="020B0604020202020204" pitchFamily="34" charset="0"/>
              </a:rPr>
              <a:t>extensión</a:t>
            </a:r>
            <a:r>
              <a:rPr lang="en-US" sz="1400" spc="80" dirty="0" smtClean="0">
                <a:solidFill>
                  <a:schemeClr val="bg1"/>
                </a:solidFill>
                <a:latin typeface="Arial" panose="020B0604020202020204" pitchFamily="34" charset="0"/>
                <a:cs typeface="Arial" panose="020B0604020202020204" pitchFamily="34" charset="0"/>
              </a:rPr>
              <a:t>: 5250</a:t>
            </a:r>
            <a:endParaRPr lang="es-PR" sz="1400" spc="80"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920" t="12010" b="14977"/>
          <a:stretch/>
        </p:blipFill>
        <p:spPr>
          <a:xfrm>
            <a:off x="8069179" y="5502442"/>
            <a:ext cx="4147376" cy="1126957"/>
          </a:xfrm>
          <a:prstGeom prst="rect">
            <a:avLst/>
          </a:prstGeom>
          <a:ln>
            <a:solidFill>
              <a:schemeClr val="bg1">
                <a:lumMod val="95000"/>
              </a:schemeClr>
            </a:solidFill>
          </a:ln>
        </p:spPr>
      </p:pic>
    </p:spTree>
    <p:extLst>
      <p:ext uri="{BB962C8B-B14F-4D97-AF65-F5344CB8AC3E}">
        <p14:creationId xmlns:p14="http://schemas.microsoft.com/office/powerpoint/2010/main" val="3669076194"/>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2332643" y="-1247952"/>
            <a:ext cx="7501169" cy="5370819"/>
            <a:chOff x="2332643" y="-1247952"/>
            <a:chExt cx="7501169" cy="5370819"/>
          </a:xfrm>
        </p:grpSpPr>
        <p:sp>
          <p:nvSpPr>
            <p:cNvPr id="9" name="Content Placeholder 5"/>
            <p:cNvSpPr txBox="1">
              <a:spLocks/>
            </p:cNvSpPr>
            <p:nvPr/>
          </p:nvSpPr>
          <p:spPr>
            <a:xfrm>
              <a:off x="2332643" y="438279"/>
              <a:ext cx="5183188" cy="36845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80000" dirty="0" smtClean="0">
                  <a:solidFill>
                    <a:schemeClr val="bg1">
                      <a:lumMod val="95000"/>
                    </a:schemeClr>
                  </a:solidFill>
                  <a:latin typeface="Century Gothic" panose="020B0502020202020204" pitchFamily="34" charset="0"/>
                </a:rPr>
                <a:t>S</a:t>
              </a:r>
              <a:endParaRPr lang="es-PR" sz="80000" dirty="0">
                <a:solidFill>
                  <a:schemeClr val="bg1">
                    <a:lumMod val="95000"/>
                  </a:schemeClr>
                </a:solidFill>
                <a:latin typeface="Century Gothic" panose="020B0502020202020204" pitchFamily="34" charset="0"/>
              </a:endParaRPr>
            </a:p>
          </p:txBody>
        </p:sp>
        <p:sp>
          <p:nvSpPr>
            <p:cNvPr id="10" name="Content Placeholder 5"/>
            <p:cNvSpPr txBox="1">
              <a:spLocks/>
            </p:cNvSpPr>
            <p:nvPr/>
          </p:nvSpPr>
          <p:spPr>
            <a:xfrm>
              <a:off x="4650624" y="-1247952"/>
              <a:ext cx="5183188" cy="36845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80000" dirty="0" smtClean="0">
                  <a:solidFill>
                    <a:schemeClr val="bg1"/>
                  </a:solidFill>
                  <a:latin typeface="Century Gothic" panose="020B0502020202020204" pitchFamily="34" charset="0"/>
                </a:rPr>
                <a:t>8</a:t>
              </a:r>
              <a:endParaRPr lang="es-PR" sz="80000" dirty="0">
                <a:solidFill>
                  <a:schemeClr val="bg1"/>
                </a:solidFill>
                <a:latin typeface="Century Gothic" panose="020B0502020202020204" pitchFamily="34" charset="0"/>
              </a:endParaRPr>
            </a:p>
          </p:txBody>
        </p:sp>
      </p:gr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34162" t="1107" r="26151"/>
          <a:stretch/>
        </p:blipFill>
        <p:spPr>
          <a:xfrm>
            <a:off x="8065827" y="0"/>
            <a:ext cx="4121624" cy="6850278"/>
          </a:xfrm>
          <a:prstGeom prst="rect">
            <a:avLst/>
          </a:prstGeom>
        </p:spPr>
      </p:pic>
      <p:sp>
        <p:nvSpPr>
          <p:cNvPr id="2" name="Title 1"/>
          <p:cNvSpPr>
            <a:spLocks noGrp="1"/>
          </p:cNvSpPr>
          <p:nvPr>
            <p:ph type="title"/>
          </p:nvPr>
        </p:nvSpPr>
        <p:spPr>
          <a:xfrm>
            <a:off x="260684" y="507397"/>
            <a:ext cx="10515600" cy="758672"/>
          </a:xfrm>
          <a:noFill/>
        </p:spPr>
        <p:txBody>
          <a:bodyPr>
            <a:normAutofit fontScale="90000"/>
          </a:bodyPr>
          <a:lstStyle/>
          <a:p>
            <a:r>
              <a:rPr lang="en-US" sz="3600" b="1" dirty="0" smtClean="0">
                <a:solidFill>
                  <a:srgbClr val="017872"/>
                </a:solidFill>
                <a:latin typeface="Century Gothic" panose="020B0502020202020204" pitchFamily="34" charset="0"/>
              </a:rPr>
              <a:t>SECCION 8</a:t>
            </a:r>
            <a:r>
              <a:rPr lang="en-US" sz="2800" b="1" dirty="0" smtClean="0">
                <a:latin typeface="Garamond" panose="02020404030301010803" pitchFamily="18" charset="0"/>
              </a:rPr>
              <a:t/>
            </a:r>
            <a:br>
              <a:rPr lang="en-US" sz="2800" b="1" dirty="0" smtClean="0">
                <a:latin typeface="Garamond" panose="02020404030301010803" pitchFamily="18" charset="0"/>
              </a:rPr>
            </a:br>
            <a:r>
              <a:rPr lang="en-US" sz="2000" b="1" dirty="0" smtClean="0">
                <a:solidFill>
                  <a:srgbClr val="CE8B3F"/>
                </a:solidFill>
                <a:latin typeface="Century Gothic" panose="020B0502020202020204" pitchFamily="34" charset="0"/>
              </a:rPr>
              <a:t>Sub-</a:t>
            </a:r>
            <a:r>
              <a:rPr lang="en-US" sz="2000" b="1" dirty="0" err="1" smtClean="0">
                <a:solidFill>
                  <a:srgbClr val="CE8B3F"/>
                </a:solidFill>
                <a:latin typeface="Century Gothic" panose="020B0502020202020204" pitchFamily="34" charset="0"/>
              </a:rPr>
              <a:t>Programas</a:t>
            </a:r>
            <a:r>
              <a:rPr lang="en-US" sz="2800" b="1" dirty="0" smtClean="0">
                <a:latin typeface="Garamond" panose="02020404030301010803" pitchFamily="18" charset="0"/>
              </a:rPr>
              <a:t> </a:t>
            </a:r>
            <a:br>
              <a:rPr lang="en-US" sz="2800" b="1" dirty="0" smtClean="0">
                <a:latin typeface="Garamond" panose="02020404030301010803" pitchFamily="18" charset="0"/>
              </a:rPr>
            </a:br>
            <a:endParaRPr lang="en-US" sz="1800" dirty="0">
              <a:latin typeface="Garamond" panose="02020404030301010803" pitchFamily="18" charset="0"/>
            </a:endParaRPr>
          </a:p>
        </p:txBody>
      </p:sp>
      <p:sp>
        <p:nvSpPr>
          <p:cNvPr id="3" name="Content Placeholder 2"/>
          <p:cNvSpPr>
            <a:spLocks noGrp="1"/>
          </p:cNvSpPr>
          <p:nvPr>
            <p:ph idx="1"/>
          </p:nvPr>
        </p:nvSpPr>
        <p:spPr>
          <a:xfrm>
            <a:off x="270197" y="1235262"/>
            <a:ext cx="7607478" cy="5669608"/>
          </a:xfrm>
        </p:spPr>
        <p:txBody>
          <a:bodyPr>
            <a:normAutofit fontScale="62500" lnSpcReduction="20000"/>
          </a:bodyPr>
          <a:lstStyle/>
          <a:p>
            <a:pPr marL="0" indent="0" algn="just">
              <a:buNone/>
            </a:pPr>
            <a:r>
              <a:rPr lang="es-ES" b="1" dirty="0" smtClean="0">
                <a:latin typeface="Garamond" panose="02020404030301010803" pitchFamily="18" charset="0"/>
              </a:rPr>
              <a:t>Los </a:t>
            </a:r>
            <a:r>
              <a:rPr lang="es-ES" b="1" dirty="0">
                <a:latin typeface="Garamond" panose="02020404030301010803" pitchFamily="18" charset="0"/>
              </a:rPr>
              <a:t>siguientes sub-programas reciben vales de asistencia</a:t>
            </a:r>
            <a:r>
              <a:rPr lang="es-ES" b="1" dirty="0" smtClean="0">
                <a:latin typeface="Garamond" panose="02020404030301010803" pitchFamily="18" charset="0"/>
              </a:rPr>
              <a:t>:</a:t>
            </a:r>
          </a:p>
          <a:p>
            <a:pPr marL="0" indent="0" algn="just">
              <a:buNone/>
            </a:pPr>
            <a:r>
              <a:rPr lang="es-ES" sz="1100" b="1" dirty="0" smtClean="0">
                <a:latin typeface="Garamond" panose="02020404030301010803" pitchFamily="18" charset="0"/>
              </a:rPr>
              <a:t> </a:t>
            </a:r>
            <a:endParaRPr lang="es-ES" sz="1100" b="1" dirty="0">
              <a:latin typeface="Garamond" panose="02020404030301010803" pitchFamily="18" charset="0"/>
            </a:endParaRPr>
          </a:p>
          <a:p>
            <a:pPr marL="0" indent="0" algn="just">
              <a:buNone/>
            </a:pPr>
            <a:r>
              <a:rPr lang="en-US" b="1" dirty="0" err="1">
                <a:solidFill>
                  <a:srgbClr val="CE8B3F"/>
                </a:solidFill>
                <a:latin typeface="Century Gothic" panose="020B0502020202020204" pitchFamily="34" charset="0"/>
              </a:rPr>
              <a:t>Programa</a:t>
            </a:r>
            <a:r>
              <a:rPr lang="en-US" b="1" dirty="0">
                <a:solidFill>
                  <a:srgbClr val="CE8B3F"/>
                </a:solidFill>
                <a:latin typeface="Century Gothic" panose="020B0502020202020204" pitchFamily="34" charset="0"/>
              </a:rPr>
              <a:t> de </a:t>
            </a:r>
            <a:r>
              <a:rPr lang="en-US" b="1" dirty="0" err="1">
                <a:solidFill>
                  <a:srgbClr val="CE8B3F"/>
                </a:solidFill>
                <a:latin typeface="Century Gothic" panose="020B0502020202020204" pitchFamily="34" charset="0"/>
              </a:rPr>
              <a:t>Unificación</a:t>
            </a:r>
            <a:r>
              <a:rPr lang="en-US" b="1" dirty="0">
                <a:solidFill>
                  <a:srgbClr val="CE8B3F"/>
                </a:solidFill>
                <a:latin typeface="Century Gothic" panose="020B0502020202020204" pitchFamily="34" charset="0"/>
              </a:rPr>
              <a:t> Familiar </a:t>
            </a:r>
            <a:endParaRPr lang="en-US" dirty="0">
              <a:solidFill>
                <a:srgbClr val="CE8B3F"/>
              </a:solidFill>
              <a:latin typeface="Century Gothic" panose="020B0502020202020204" pitchFamily="34" charset="0"/>
            </a:endParaRPr>
          </a:p>
          <a:p>
            <a:pPr algn="just">
              <a:buClr>
                <a:srgbClr val="FF6600"/>
              </a:buClr>
              <a:buFont typeface="Wingdings" panose="05000000000000000000" pitchFamily="2" charset="2"/>
              <a:buChar char="§"/>
            </a:pPr>
            <a:r>
              <a:rPr lang="es-ES" dirty="0">
                <a:latin typeface="Garamond" panose="02020404030301010803" pitchFamily="18" charset="0"/>
              </a:rPr>
              <a:t>Está dirigido a familias con niños que estén en riesgo o en la situación de separación del grupo familiar por causa de falta de vivienda adecuada. Este programa beneficiará a </a:t>
            </a:r>
            <a:r>
              <a:rPr lang="es-ES" dirty="0" smtClean="0">
                <a:latin typeface="Garamond" panose="02020404030301010803" pitchFamily="18" charset="0"/>
              </a:rPr>
              <a:t>100 </a:t>
            </a:r>
            <a:r>
              <a:rPr lang="es-ES" dirty="0">
                <a:latin typeface="Garamond" panose="02020404030301010803" pitchFamily="18" charset="0"/>
              </a:rPr>
              <a:t>familias a </a:t>
            </a:r>
            <a:r>
              <a:rPr lang="es-ES" dirty="0" smtClean="0">
                <a:latin typeface="Garamond" panose="02020404030301010803" pitchFamily="18" charset="0"/>
              </a:rPr>
              <a:t>través </a:t>
            </a:r>
            <a:r>
              <a:rPr lang="es-ES" dirty="0">
                <a:latin typeface="Garamond" panose="02020404030301010803" pitchFamily="18" charset="0"/>
              </a:rPr>
              <a:t>del Programa Sección 8. </a:t>
            </a:r>
          </a:p>
          <a:p>
            <a:pPr marL="0" indent="0" algn="just">
              <a:buNone/>
            </a:pPr>
            <a:r>
              <a:rPr lang="en-US" b="1" dirty="0" err="1">
                <a:solidFill>
                  <a:srgbClr val="CE8B3F"/>
                </a:solidFill>
                <a:latin typeface="Century Gothic" panose="020B0502020202020204" pitchFamily="34" charset="0"/>
              </a:rPr>
              <a:t>Programa</a:t>
            </a:r>
            <a:r>
              <a:rPr lang="en-US" b="1" dirty="0">
                <a:solidFill>
                  <a:srgbClr val="CE8B3F"/>
                </a:solidFill>
                <a:latin typeface="Century Gothic" panose="020B0502020202020204" pitchFamily="34" charset="0"/>
              </a:rPr>
              <a:t> de </a:t>
            </a:r>
            <a:r>
              <a:rPr lang="en-US" b="1" dirty="0" err="1">
                <a:solidFill>
                  <a:srgbClr val="CE8B3F"/>
                </a:solidFill>
                <a:latin typeface="Century Gothic" panose="020B0502020202020204" pitchFamily="34" charset="0"/>
              </a:rPr>
              <a:t>Autosuficiencia</a:t>
            </a:r>
            <a:r>
              <a:rPr lang="en-US" b="1" dirty="0">
                <a:solidFill>
                  <a:srgbClr val="CE8B3F"/>
                </a:solidFill>
                <a:latin typeface="Century Gothic" panose="020B0502020202020204" pitchFamily="34" charset="0"/>
              </a:rPr>
              <a:t> Familiar </a:t>
            </a:r>
            <a:endParaRPr lang="en-US" dirty="0">
              <a:solidFill>
                <a:srgbClr val="CE8B3F"/>
              </a:solidFill>
              <a:latin typeface="Century Gothic" panose="020B0502020202020204" pitchFamily="34" charset="0"/>
            </a:endParaRPr>
          </a:p>
          <a:p>
            <a:pPr algn="just">
              <a:buClr>
                <a:srgbClr val="FF6600"/>
              </a:buClr>
              <a:buFont typeface="Wingdings" panose="05000000000000000000" pitchFamily="2" charset="2"/>
              <a:buChar char="§"/>
            </a:pPr>
            <a:r>
              <a:rPr lang="es-ES" dirty="0" smtClean="0">
                <a:latin typeface="Garamond" panose="02020404030301010803" pitchFamily="18" charset="0"/>
              </a:rPr>
              <a:t>Bajo el Programa de Autosuficiencia Familiar a las familias de ingresos bajos se promoverá y coordinara actividades de apoyo de los recursos públicos y privados para lograr capacitar a las familias participantes bajo el Programa Sección 8, logrando su autosuficiencia y obteniendo al cabo de 5 años su independencia económica. </a:t>
            </a:r>
            <a:endParaRPr lang="en-US" dirty="0">
              <a:latin typeface="Garamond" panose="02020404030301010803" pitchFamily="18" charset="0"/>
            </a:endParaRPr>
          </a:p>
          <a:p>
            <a:pPr marL="0" indent="0" algn="just">
              <a:buNone/>
            </a:pPr>
            <a:r>
              <a:rPr lang="en-US" b="1" dirty="0" err="1" smtClean="0">
                <a:solidFill>
                  <a:srgbClr val="CE8B3F"/>
                </a:solidFill>
                <a:latin typeface="Century Gothic" panose="020B0502020202020204" pitchFamily="34" charset="0"/>
              </a:rPr>
              <a:t>Cuenta</a:t>
            </a:r>
            <a:r>
              <a:rPr lang="en-US" b="1" dirty="0" smtClean="0">
                <a:solidFill>
                  <a:srgbClr val="CE8B3F"/>
                </a:solidFill>
                <a:latin typeface="Century Gothic" panose="020B0502020202020204" pitchFamily="34" charset="0"/>
              </a:rPr>
              <a:t> </a:t>
            </a:r>
            <a:r>
              <a:rPr lang="en-US" b="1" dirty="0" err="1">
                <a:solidFill>
                  <a:srgbClr val="CE8B3F"/>
                </a:solidFill>
                <a:latin typeface="Century Gothic" panose="020B0502020202020204" pitchFamily="34" charset="0"/>
              </a:rPr>
              <a:t>Reserva</a:t>
            </a:r>
            <a:r>
              <a:rPr lang="en-US" b="1" dirty="0">
                <a:solidFill>
                  <a:srgbClr val="CE8B3F"/>
                </a:solidFill>
                <a:latin typeface="Century Gothic" panose="020B0502020202020204" pitchFamily="34" charset="0"/>
              </a:rPr>
              <a:t> - </a:t>
            </a:r>
            <a:r>
              <a:rPr lang="en-US" b="1" dirty="0" err="1">
                <a:solidFill>
                  <a:srgbClr val="CE8B3F"/>
                </a:solidFill>
                <a:latin typeface="Century Gothic" panose="020B0502020202020204" pitchFamily="34" charset="0"/>
              </a:rPr>
              <a:t>Autosuficiencia</a:t>
            </a:r>
            <a:r>
              <a:rPr lang="en-US" b="1" dirty="0">
                <a:solidFill>
                  <a:srgbClr val="CE8B3F"/>
                </a:solidFill>
                <a:latin typeface="Century Gothic" panose="020B0502020202020204" pitchFamily="34" charset="0"/>
              </a:rPr>
              <a:t> Familiar </a:t>
            </a:r>
            <a:endParaRPr lang="en-US" dirty="0">
              <a:solidFill>
                <a:srgbClr val="CE8B3F"/>
              </a:solidFill>
              <a:latin typeface="Century Gothic" panose="020B0502020202020204" pitchFamily="34" charset="0"/>
            </a:endParaRPr>
          </a:p>
          <a:p>
            <a:pPr algn="just">
              <a:buClr>
                <a:srgbClr val="FF6600"/>
              </a:buClr>
              <a:buFont typeface="Wingdings" panose="05000000000000000000" pitchFamily="2" charset="2"/>
              <a:buChar char="§"/>
            </a:pPr>
            <a:r>
              <a:rPr lang="es-ES" dirty="0">
                <a:latin typeface="Garamond" panose="02020404030301010803" pitchFamily="18" charset="0"/>
              </a:rPr>
              <a:t>El programa establecerá para la familia una cuenta reserva donde una porción de los au-mentos en el alquiler se acreditará a la cuenta reserva. Este ahorro será otorgado a la familia participante una vez </a:t>
            </a:r>
            <a:r>
              <a:rPr lang="es-ES" dirty="0" smtClean="0">
                <a:latin typeface="Garamond" panose="02020404030301010803" pitchFamily="18" charset="0"/>
              </a:rPr>
              <a:t>se concluya su </a:t>
            </a:r>
            <a:r>
              <a:rPr lang="es-ES" dirty="0">
                <a:latin typeface="Garamond" panose="02020404030301010803" pitchFamily="18" charset="0"/>
              </a:rPr>
              <a:t>contrato y cumplido las metas establecidas. </a:t>
            </a:r>
          </a:p>
          <a:p>
            <a:pPr marL="0" indent="0" algn="just">
              <a:buNone/>
            </a:pPr>
            <a:r>
              <a:rPr lang="en-US" b="1" dirty="0" err="1">
                <a:solidFill>
                  <a:srgbClr val="CE8B3F"/>
                </a:solidFill>
                <a:latin typeface="Century Gothic" panose="020B0502020202020204" pitchFamily="34" charset="0"/>
              </a:rPr>
              <a:t>Programa</a:t>
            </a:r>
            <a:r>
              <a:rPr lang="en-US" b="1" dirty="0">
                <a:solidFill>
                  <a:srgbClr val="CE8B3F"/>
                </a:solidFill>
                <a:latin typeface="Century Gothic" panose="020B0502020202020204" pitchFamily="34" charset="0"/>
              </a:rPr>
              <a:t> de Homeownership </a:t>
            </a:r>
            <a:endParaRPr lang="en-US" dirty="0">
              <a:solidFill>
                <a:srgbClr val="CE8B3F"/>
              </a:solidFill>
              <a:latin typeface="Century Gothic" panose="020B0502020202020204" pitchFamily="34" charset="0"/>
            </a:endParaRPr>
          </a:p>
          <a:p>
            <a:pPr algn="just">
              <a:buClr>
                <a:srgbClr val="FF6600"/>
              </a:buClr>
              <a:buFont typeface="Wingdings" panose="05000000000000000000" pitchFamily="2" charset="2"/>
              <a:buChar char="§"/>
            </a:pPr>
            <a:r>
              <a:rPr lang="es-ES" dirty="0">
                <a:latin typeface="Garamond" panose="02020404030301010803" pitchFamily="18" charset="0"/>
              </a:rPr>
              <a:t>Es un programa que de sea lograr la </a:t>
            </a:r>
            <a:r>
              <a:rPr lang="es-ES" dirty="0" smtClean="0">
                <a:latin typeface="Garamond" panose="02020404030301010803" pitchFamily="18" charset="0"/>
              </a:rPr>
              <a:t>autosuficiencia </a:t>
            </a:r>
            <a:r>
              <a:rPr lang="es-ES" dirty="0">
                <a:latin typeface="Garamond" panose="02020404030301010803" pitchFamily="18" charset="0"/>
              </a:rPr>
              <a:t>a los participantes; donde se utiliza el subsidio del alquiler (vale) para pagar parte de la hipoteca en la compra de su primera unidad de vivienda.</a:t>
            </a:r>
            <a:endParaRPr lang="es-ES" dirty="0" smtClean="0">
              <a:latin typeface="Garamond" panose="02020404030301010803" pitchFamily="18" charset="0"/>
            </a:endParaRPr>
          </a:p>
        </p:txBody>
      </p:sp>
      <p:sp>
        <p:nvSpPr>
          <p:cNvPr id="5" name="TextBox 4"/>
          <p:cNvSpPr txBox="1"/>
          <p:nvPr/>
        </p:nvSpPr>
        <p:spPr>
          <a:xfrm>
            <a:off x="9277350" y="6580286"/>
            <a:ext cx="4114800" cy="307777"/>
          </a:xfrm>
          <a:prstGeom prst="rect">
            <a:avLst/>
          </a:prstGeom>
          <a:noFill/>
        </p:spPr>
        <p:txBody>
          <a:bodyPr wrap="square" rtlCol="0">
            <a:spAutoFit/>
          </a:bodyPr>
          <a:lstStyle/>
          <a:p>
            <a:r>
              <a:rPr lang="en-US" sz="1400" spc="80" dirty="0" smtClean="0">
                <a:solidFill>
                  <a:srgbClr val="FF6600"/>
                </a:solidFill>
                <a:latin typeface="Arial" panose="020B0604020202020204" pitchFamily="34" charset="0"/>
                <a:cs typeface="Arial" panose="020B0604020202020204" pitchFamily="34" charset="0"/>
              </a:rPr>
              <a:t>787-274-2527 </a:t>
            </a:r>
            <a:r>
              <a:rPr lang="en-US" sz="1400" spc="80" dirty="0" err="1" smtClean="0">
                <a:solidFill>
                  <a:srgbClr val="FF6600"/>
                </a:solidFill>
                <a:latin typeface="Arial" panose="020B0604020202020204" pitchFamily="34" charset="0"/>
                <a:cs typeface="Arial" panose="020B0604020202020204" pitchFamily="34" charset="0"/>
              </a:rPr>
              <a:t>extensión</a:t>
            </a:r>
            <a:r>
              <a:rPr lang="en-US" sz="1400" spc="80" dirty="0" smtClean="0">
                <a:solidFill>
                  <a:srgbClr val="FF6600"/>
                </a:solidFill>
                <a:latin typeface="Arial" panose="020B0604020202020204" pitchFamily="34" charset="0"/>
                <a:cs typeface="Arial" panose="020B0604020202020204" pitchFamily="34" charset="0"/>
              </a:rPr>
              <a:t>: 5250</a:t>
            </a:r>
            <a:endParaRPr lang="es-PR" sz="1400" spc="80" dirty="0">
              <a:solidFill>
                <a:srgbClr val="FF660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920" t="12010" b="14977"/>
          <a:stretch/>
        </p:blipFill>
        <p:spPr>
          <a:xfrm>
            <a:off x="8069179" y="5502442"/>
            <a:ext cx="4147376" cy="1126957"/>
          </a:xfrm>
          <a:prstGeom prst="rect">
            <a:avLst/>
          </a:prstGeom>
          <a:ln>
            <a:solidFill>
              <a:schemeClr val="bg1">
                <a:lumMod val="95000"/>
              </a:schemeClr>
            </a:solidFill>
          </a:ln>
        </p:spPr>
      </p:pic>
    </p:spTree>
    <p:extLst>
      <p:ext uri="{BB962C8B-B14F-4D97-AF65-F5344CB8AC3E}">
        <p14:creationId xmlns:p14="http://schemas.microsoft.com/office/powerpoint/2010/main" val="1139713101"/>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25478</TotalTime>
  <Words>1785</Words>
  <Application>Microsoft Office PowerPoint</Application>
  <PresentationFormat>Widescreen</PresentationFormat>
  <Paragraphs>218</Paragraphs>
  <Slides>18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Century Gothic</vt:lpstr>
      <vt:lpstr>Garamond</vt:lpstr>
      <vt:lpstr>Wingdings</vt:lpstr>
      <vt:lpstr>Office Theme</vt:lpstr>
      <vt:lpstr>PowerPoint Presentation</vt:lpstr>
      <vt:lpstr>PowerPoint Presentation</vt:lpstr>
      <vt:lpstr>(Programa de Subsidio y Arrendamiento para personas de edad avanzada con ingresos bajos)</vt:lpstr>
      <vt:lpstr>PowerPoint Presentation</vt:lpstr>
      <vt:lpstr>Rental Assistance CoC Continuum of Care</vt:lpstr>
      <vt:lpstr> ¿Qué debe de hacer una entidad, municipio o agencia que desea que sus clientes sean evaluados para determinar elegibilidad al Programa de RENTAL ASSISTANCE del Continuum of Care?  Completar la solicitud de ingreso al Programa de Vivienda con Apoyo del cliente. Presentar la documentación requerida del cliente:   1. Certificación de Ingresos (Programa de Asistencia Nutricional (PAN), Bienestar Social, Beneficios de Desempleo  y Seguro Social   2. Certificado de Antecedentes Penales   3. Identificación con foto   4. Tarjeta de Seguro Social   5. Certificado de Nacimiento   6. Radicar solicitud y coordinar cita  </vt:lpstr>
      <vt:lpstr>PowerPoint Presentation</vt:lpstr>
      <vt:lpstr>SECCION 8  Programa de Vales para Libre Selección de Vivienda </vt:lpstr>
      <vt:lpstr>SECCION 8 Sub-Programas  </vt:lpstr>
      <vt:lpstr>PowerPoint Presentation</vt:lpstr>
      <vt:lpstr>PowerPoint Presentation</vt:lpstr>
      <vt:lpstr>PowerPoint Presentation</vt:lpstr>
      <vt:lpstr>PowerPoint Presentation</vt:lpstr>
      <vt:lpstr>Homeownership </vt:lpstr>
      <vt:lpstr>Autosuficiencia Familiar </vt:lpstr>
      <vt:lpstr>PowerPoint Presentation</vt:lpstr>
      <vt:lpstr>Autosuficiencia Familiar </vt:lpstr>
      <vt:lpstr> Oficinas regionales en: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Zuleika Hernandez Miranda</dc:creator>
  <cp:lastModifiedBy>Zuleika Hernandez Miranda</cp:lastModifiedBy>
  <cp:revision>156</cp:revision>
  <cp:lastPrinted>2014-12-05T18:14:43Z</cp:lastPrinted>
  <dcterms:created xsi:type="dcterms:W3CDTF">2014-11-21T14:21:36Z</dcterms:created>
  <dcterms:modified xsi:type="dcterms:W3CDTF">2015-04-21T17:31:11Z</dcterms:modified>
</cp:coreProperties>
</file>